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9"/>
  </p:notesMasterIdLst>
  <p:sldIdLst>
    <p:sldId id="256" r:id="rId2"/>
    <p:sldId id="295" r:id="rId3"/>
    <p:sldId id="264" r:id="rId4"/>
    <p:sldId id="301" r:id="rId5"/>
    <p:sldId id="259" r:id="rId6"/>
    <p:sldId id="298" r:id="rId7"/>
    <p:sldId id="273" r:id="rId8"/>
    <p:sldId id="274" r:id="rId9"/>
    <p:sldId id="299" r:id="rId10"/>
    <p:sldId id="270" r:id="rId11"/>
    <p:sldId id="261" r:id="rId12"/>
    <p:sldId id="296" r:id="rId13"/>
    <p:sldId id="297" r:id="rId14"/>
    <p:sldId id="292" r:id="rId15"/>
    <p:sldId id="275" r:id="rId16"/>
    <p:sldId id="283" r:id="rId17"/>
    <p:sldId id="294" r:id="rId18"/>
    <p:sldId id="276" r:id="rId19"/>
    <p:sldId id="269" r:id="rId20"/>
    <p:sldId id="290" r:id="rId21"/>
    <p:sldId id="293" r:id="rId22"/>
    <p:sldId id="288" r:id="rId23"/>
    <p:sldId id="289" r:id="rId24"/>
    <p:sldId id="291" r:id="rId25"/>
    <p:sldId id="271" r:id="rId26"/>
    <p:sldId id="300" r:id="rId27"/>
    <p:sldId id="286"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14A60-E0FF-422A-AE48-2BCB53F20BC8}" v="93" dt="2019-10-13T19:08:23.086"/>
    <p1510:client id="{D0E783B2-C942-725D-34C5-EB435419519E}" v="44" dt="2021-11-23T19:58:52.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111" d="100"/>
          <a:sy n="111" d="100"/>
        </p:scale>
        <p:origin x="16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FA08CCD-F652-4C05-B7A9-2960A0518C9C}" type="datetimeFigureOut">
              <a:rPr lang="en-GB" smtClean="0"/>
              <a:t>17/09/2025</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F7854C6-0114-4366-AD08-D202DFD5585F}" type="slidenum">
              <a:rPr lang="en-GB" smtClean="0"/>
              <a:t>‹#›</a:t>
            </a:fld>
            <a:endParaRPr lang="en-GB"/>
          </a:p>
        </p:txBody>
      </p:sp>
    </p:spTree>
    <p:extLst>
      <p:ext uri="{BB962C8B-B14F-4D97-AF65-F5344CB8AC3E}">
        <p14:creationId xmlns:p14="http://schemas.microsoft.com/office/powerpoint/2010/main" val="220128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7854C6-0114-4366-AD08-D202DFD5585F}" type="slidenum">
              <a:rPr lang="en-GB" smtClean="0"/>
              <a:t>5</a:t>
            </a:fld>
            <a:endParaRPr lang="en-GB"/>
          </a:p>
        </p:txBody>
      </p:sp>
    </p:spTree>
    <p:extLst>
      <p:ext uri="{BB962C8B-B14F-4D97-AF65-F5344CB8AC3E}">
        <p14:creationId xmlns:p14="http://schemas.microsoft.com/office/powerpoint/2010/main" val="338470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93397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2770899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71631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121167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76000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74213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752655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393108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382774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647C3-EE5D-4DF4-AF66-442B346A055A}"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292436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3647C3-EE5D-4DF4-AF66-442B346A055A}"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101814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3647C3-EE5D-4DF4-AF66-442B346A055A}" type="datetimeFigureOut">
              <a:rPr lang="en-GB" smtClean="0"/>
              <a:t>17/09/2025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84845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3647C3-EE5D-4DF4-AF66-442B346A055A}" type="datetimeFigureOut">
              <a:rPr lang="en-GB" smtClean="0"/>
              <a:t>17/09/2025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159504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647C3-EE5D-4DF4-AF66-442B346A055A}" type="datetimeFigureOut">
              <a:rPr lang="en-GB" smtClean="0"/>
              <a:t>17/09/2025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395761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63647C3-EE5D-4DF4-AF66-442B346A055A}"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8594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63647C3-EE5D-4DF4-AF66-442B346A055A}"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2B85CB-8C02-4C95-BBEB-4910FA7BC8EC}" type="slidenum">
              <a:rPr lang="en-GB" smtClean="0"/>
              <a:t>‹#›</a:t>
            </a:fld>
            <a:endParaRPr lang="en-GB"/>
          </a:p>
        </p:txBody>
      </p:sp>
    </p:spTree>
    <p:extLst>
      <p:ext uri="{BB962C8B-B14F-4D97-AF65-F5344CB8AC3E}">
        <p14:creationId xmlns:p14="http://schemas.microsoft.com/office/powerpoint/2010/main" val="78336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3647C3-EE5D-4DF4-AF66-442B346A055A}" type="datetimeFigureOut">
              <a:rPr lang="en-GB" smtClean="0"/>
              <a:t>17/09/2025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B2B85CB-8C02-4C95-BBEB-4910FA7BC8EC}" type="slidenum">
              <a:rPr lang="en-GB" smtClean="0"/>
              <a:t>‹#›</a:t>
            </a:fld>
            <a:endParaRPr lang="en-GB"/>
          </a:p>
        </p:txBody>
      </p:sp>
    </p:spTree>
    <p:extLst>
      <p:ext uri="{BB962C8B-B14F-4D97-AF65-F5344CB8AC3E}">
        <p14:creationId xmlns:p14="http://schemas.microsoft.com/office/powerpoint/2010/main" val="5418141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mp"/><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7.xml"/><Relationship Id="rId4" Type="http://schemas.openxmlformats.org/officeDocument/2006/relationships/image" Target="../media/image41.tmp"/></Relationships>
</file>

<file path=ppt/slides/_rels/slide2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tmp"/></Relationships>
</file>

<file path=ppt/slides/_rels/slide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5444716" y="4077072"/>
            <a:ext cx="3699284" cy="2778224"/>
          </a:xfrm>
          <a:prstGeom prst="rect">
            <a:avLst/>
          </a:prstGeom>
        </p:spPr>
      </p:pic>
      <p:pic>
        <p:nvPicPr>
          <p:cNvPr id="10" name="il_fi"/>
          <p:cNvPicPr/>
          <p:nvPr/>
        </p:nvPicPr>
        <p:blipFill>
          <a:blip r:embed="rId3" cstate="print">
            <a:extLst>
              <a:ext uri="{28A0092B-C50C-407E-A947-70E740481C1C}">
                <a14:useLocalDpi xmlns:a14="http://schemas.microsoft.com/office/drawing/2010/main" val="0"/>
              </a:ext>
            </a:extLst>
          </a:blip>
          <a:stretch>
            <a:fillRect/>
          </a:stretch>
        </p:blipFill>
        <p:spPr bwMode="auto">
          <a:xfrm>
            <a:off x="0" y="4077072"/>
            <a:ext cx="3635896" cy="2778224"/>
          </a:xfrm>
          <a:prstGeom prst="rect">
            <a:avLst/>
          </a:prstGeom>
          <a:noFill/>
          <a:ln>
            <a:noFill/>
          </a:ln>
        </p:spPr>
      </p:pic>
      <p:pic>
        <p:nvPicPr>
          <p:cNvPr id="11" name="Picture 7" descr="H:\wjps banner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0"/>
            <a:ext cx="963312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74386" y="4240950"/>
            <a:ext cx="2987824" cy="2240868"/>
          </a:xfrm>
          <a:prstGeom prst="rect">
            <a:avLst/>
          </a:prstGeom>
        </p:spPr>
      </p:pic>
      <p:sp>
        <p:nvSpPr>
          <p:cNvPr id="9" name="Rectangle 8"/>
          <p:cNvSpPr/>
          <p:nvPr/>
        </p:nvSpPr>
        <p:spPr>
          <a:xfrm>
            <a:off x="0" y="2395417"/>
            <a:ext cx="9144000" cy="1681655"/>
          </a:xfrm>
          <a:prstGeom prst="rect">
            <a:avLst/>
          </a:prstGeom>
          <a:solidFill>
            <a:srgbClr val="00153E"/>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Bradley Hand ITC" pitchFamily="66" charset="0"/>
              </a:rPr>
              <a:t>Phonics Workshop</a:t>
            </a:r>
          </a:p>
          <a:p>
            <a:pPr algn="ctr"/>
            <a:r>
              <a:rPr lang="en-GB" sz="4400" dirty="0">
                <a:latin typeface="Bradley Hand ITC" pitchFamily="66" charset="0"/>
              </a:rPr>
              <a:t>September 2025</a:t>
            </a:r>
          </a:p>
        </p:txBody>
      </p:sp>
    </p:spTree>
    <p:extLst>
      <p:ext uri="{BB962C8B-B14F-4D97-AF65-F5344CB8AC3E}">
        <p14:creationId xmlns:p14="http://schemas.microsoft.com/office/powerpoint/2010/main" val="36620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0" y="203922"/>
            <a:ext cx="6347713" cy="1320800"/>
          </a:xfrm>
        </p:spPr>
        <p:txBody>
          <a:bodyPr>
            <a:normAutofit/>
          </a:bodyPr>
          <a:lstStyle/>
          <a:p>
            <a:r>
              <a:rPr lang="en-GB" sz="5000" b="1" u="sng" dirty="0">
                <a:solidFill>
                  <a:srgbClr val="00153E"/>
                </a:solidFill>
                <a:latin typeface="NTPreCursivefk" panose="03000400000000000000" pitchFamily="66" charset="0"/>
                <a:cs typeface="Arial" panose="020B0604020202020204" pitchFamily="34" charset="0"/>
              </a:rPr>
              <a:t>Building on initial skills……</a:t>
            </a:r>
          </a:p>
        </p:txBody>
      </p:sp>
      <p:sp>
        <p:nvSpPr>
          <p:cNvPr id="3" name="Content Placeholder 2"/>
          <p:cNvSpPr>
            <a:spLocks noGrp="1"/>
          </p:cNvSpPr>
          <p:nvPr>
            <p:ph idx="1"/>
          </p:nvPr>
        </p:nvSpPr>
        <p:spPr>
          <a:xfrm>
            <a:off x="971600" y="1628800"/>
            <a:ext cx="1594520" cy="4525963"/>
          </a:xfrm>
        </p:spPr>
        <p:txBody>
          <a:bodyPr>
            <a:normAutofit/>
          </a:bodyPr>
          <a:lstStyle/>
          <a:p>
            <a:pPr marL="0" indent="0">
              <a:buNone/>
            </a:pPr>
            <a:r>
              <a:rPr lang="en-GB" sz="6600" dirty="0">
                <a:latin typeface="NTPreCursivef" panose="03000400000000000000" pitchFamily="66" charset="0"/>
                <a:cs typeface="Arial" panose="020B0604020202020204" pitchFamily="34" charset="0"/>
              </a:rPr>
              <a:t>pan</a:t>
            </a:r>
          </a:p>
          <a:p>
            <a:pPr marL="0" indent="0">
              <a:buNone/>
            </a:pPr>
            <a:r>
              <a:rPr lang="en-GB" sz="6600" dirty="0">
                <a:latin typeface="NTPreCursivef" panose="03000400000000000000" pitchFamily="66" charset="0"/>
                <a:cs typeface="Arial" panose="020B0604020202020204" pitchFamily="34" charset="0"/>
              </a:rPr>
              <a:t>sad</a:t>
            </a:r>
          </a:p>
          <a:p>
            <a:pPr marL="0" indent="0">
              <a:buNone/>
            </a:pPr>
            <a:r>
              <a:rPr lang="en-GB" sz="6600" dirty="0">
                <a:latin typeface="NTPreCursivef" panose="03000400000000000000" pitchFamily="66" charset="0"/>
                <a:cs typeface="Arial" panose="020B0604020202020204" pitchFamily="34" charset="0"/>
              </a:rPr>
              <a:t>top</a:t>
            </a:r>
          </a:p>
          <a:p>
            <a:pPr marL="0" indent="0">
              <a:buNone/>
            </a:pPr>
            <a:r>
              <a:rPr lang="en-GB" sz="6600" dirty="0">
                <a:latin typeface="NTPreCursivef" panose="03000400000000000000" pitchFamily="66" charset="0"/>
                <a:cs typeface="Arial" panose="020B0604020202020204" pitchFamily="34" charset="0"/>
              </a:rPr>
              <a:t>bed</a:t>
            </a:r>
          </a:p>
          <a:p>
            <a:pPr marL="0" indent="0">
              <a:buNone/>
            </a:pPr>
            <a:endParaRPr lang="en-GB" dirty="0"/>
          </a:p>
          <a:p>
            <a:pPr marL="0" indent="0">
              <a:buNone/>
            </a:pPr>
            <a:endParaRPr lang="en-GB" dirty="0"/>
          </a:p>
        </p:txBody>
      </p:sp>
      <p:sp>
        <p:nvSpPr>
          <p:cNvPr id="5" name="Oval 4"/>
          <p:cNvSpPr/>
          <p:nvPr/>
        </p:nvSpPr>
        <p:spPr>
          <a:xfrm>
            <a:off x="1115616" y="260103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478965" y="260103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835696" y="260103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406957" y="350100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1753883" y="350100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15616" y="350100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681875" y="4662605"/>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406957" y="4647174"/>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125081" y="4653136"/>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753883" y="5805264"/>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412032" y="5805264"/>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115616" y="5805264"/>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2"/>
          <p:cNvSpPr txBox="1">
            <a:spLocks/>
          </p:cNvSpPr>
          <p:nvPr/>
        </p:nvSpPr>
        <p:spPr>
          <a:xfrm>
            <a:off x="3347864" y="1763686"/>
            <a:ext cx="23042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6600" dirty="0">
                <a:solidFill>
                  <a:srgbClr val="7030A0"/>
                </a:solidFill>
                <a:latin typeface="NTPreCursivef" panose="03000400000000000000" pitchFamily="66" charset="0"/>
                <a:cs typeface="Arial" panose="020B0604020202020204" pitchFamily="34" charset="0"/>
              </a:rPr>
              <a:t>egg</a:t>
            </a:r>
          </a:p>
          <a:p>
            <a:pPr marL="0" indent="0">
              <a:buFont typeface="Arial" pitchFamily="34" charset="0"/>
              <a:buNone/>
            </a:pPr>
            <a:r>
              <a:rPr lang="en-GB" sz="6600" dirty="0">
                <a:solidFill>
                  <a:srgbClr val="7030A0"/>
                </a:solidFill>
                <a:latin typeface="NTPreCursivef" panose="03000400000000000000" pitchFamily="66" charset="0"/>
                <a:cs typeface="Arial" panose="020B0604020202020204" pitchFamily="34" charset="0"/>
              </a:rPr>
              <a:t>huff</a:t>
            </a:r>
          </a:p>
          <a:p>
            <a:pPr marL="0" indent="0">
              <a:buFont typeface="Arial" pitchFamily="34" charset="0"/>
              <a:buNone/>
            </a:pPr>
            <a:r>
              <a:rPr lang="en-GB" sz="6600" dirty="0">
                <a:solidFill>
                  <a:srgbClr val="7030A0"/>
                </a:solidFill>
                <a:latin typeface="NTPreCursivef" panose="03000400000000000000" pitchFamily="66" charset="0"/>
                <a:cs typeface="Arial" panose="020B0604020202020204" pitchFamily="34" charset="0"/>
              </a:rPr>
              <a:t>duck</a:t>
            </a:r>
          </a:p>
          <a:p>
            <a:pPr marL="0" indent="0">
              <a:buFont typeface="Arial" pitchFamily="34" charset="0"/>
              <a:buNone/>
            </a:pPr>
            <a:r>
              <a:rPr lang="en-GB" sz="6600" dirty="0">
                <a:solidFill>
                  <a:srgbClr val="7030A0"/>
                </a:solidFill>
                <a:latin typeface="NTPreCursivef" panose="03000400000000000000" pitchFamily="66" charset="0"/>
                <a:cs typeface="Arial" panose="020B0604020202020204" pitchFamily="34" charset="0"/>
              </a:rPr>
              <a:t>ship</a:t>
            </a:r>
          </a:p>
          <a:p>
            <a:pPr marL="0" indent="0">
              <a:buFont typeface="Arial" pitchFamily="34" charset="0"/>
              <a:buNone/>
            </a:pPr>
            <a:endParaRPr lang="en-GB" dirty="0"/>
          </a:p>
          <a:p>
            <a:pPr marL="0" indent="0">
              <a:buFont typeface="Arial" pitchFamily="34" charset="0"/>
              <a:buNone/>
            </a:pPr>
            <a:endParaRPr lang="en-GB" dirty="0"/>
          </a:p>
        </p:txBody>
      </p:sp>
      <p:sp>
        <p:nvSpPr>
          <p:cNvPr id="18" name="Oval 17"/>
          <p:cNvSpPr/>
          <p:nvPr/>
        </p:nvSpPr>
        <p:spPr>
          <a:xfrm>
            <a:off x="3491880" y="256877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3707904" y="2740118"/>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11960" y="3789040"/>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11960" y="4754938"/>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31637" y="5884251"/>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550568" y="3576560"/>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923928" y="359334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3500264" y="475493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923928" y="475493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622576" y="596401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4067944" y="5871678"/>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4427984" y="384699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923928" y="2818496"/>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421425" y="484623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337720" y="5852694"/>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ontent Placeholder 2"/>
          <p:cNvSpPr txBox="1">
            <a:spLocks/>
          </p:cNvSpPr>
          <p:nvPr/>
        </p:nvSpPr>
        <p:spPr>
          <a:xfrm>
            <a:off x="6068686" y="1641408"/>
            <a:ext cx="23042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6600" dirty="0">
                <a:solidFill>
                  <a:srgbClr val="00B050"/>
                </a:solidFill>
                <a:latin typeface="NTPreCursivef" panose="03000400000000000000" pitchFamily="66" charset="0"/>
                <a:cs typeface="Arial" panose="020B0604020202020204" pitchFamily="34" charset="0"/>
              </a:rPr>
              <a:t>rain</a:t>
            </a:r>
          </a:p>
          <a:p>
            <a:pPr marL="0" indent="0">
              <a:buFont typeface="Arial" pitchFamily="34" charset="0"/>
              <a:buNone/>
            </a:pPr>
            <a:r>
              <a:rPr lang="en-GB" sz="6600" dirty="0">
                <a:solidFill>
                  <a:srgbClr val="00B050"/>
                </a:solidFill>
                <a:latin typeface="NTPreCursivef" panose="03000400000000000000" pitchFamily="66" charset="0"/>
                <a:cs typeface="Arial" panose="020B0604020202020204" pitchFamily="34" charset="0"/>
              </a:rPr>
              <a:t>hoot</a:t>
            </a:r>
          </a:p>
          <a:p>
            <a:pPr marL="0" indent="0">
              <a:buFont typeface="Arial" pitchFamily="34" charset="0"/>
              <a:buNone/>
            </a:pPr>
            <a:r>
              <a:rPr lang="en-GB" sz="6600" dirty="0">
                <a:solidFill>
                  <a:srgbClr val="00B050"/>
                </a:solidFill>
                <a:latin typeface="NTPreCursivef" panose="03000400000000000000" pitchFamily="66" charset="0"/>
                <a:cs typeface="Arial" panose="020B0604020202020204" pitchFamily="34" charset="0"/>
              </a:rPr>
              <a:t>sheep</a:t>
            </a:r>
          </a:p>
          <a:p>
            <a:pPr marL="0" indent="0">
              <a:buFont typeface="Arial" pitchFamily="34" charset="0"/>
              <a:buNone/>
            </a:pPr>
            <a:r>
              <a:rPr lang="en-GB" sz="6600" dirty="0">
                <a:solidFill>
                  <a:srgbClr val="00B050"/>
                </a:solidFill>
                <a:latin typeface="NTPreCursivef" panose="03000400000000000000" pitchFamily="66" charset="0"/>
                <a:cs typeface="Arial" panose="020B0604020202020204" pitchFamily="34" charset="0"/>
              </a:rPr>
              <a:t>fork</a:t>
            </a:r>
          </a:p>
          <a:p>
            <a:pPr marL="0" indent="0">
              <a:buFont typeface="Arial" pitchFamily="34" charset="0"/>
              <a:buNone/>
            </a:pPr>
            <a:endParaRPr lang="en-GB" sz="6600" dirty="0">
              <a:solidFill>
                <a:srgbClr val="00B050"/>
              </a:solidFill>
              <a:latin typeface="NTPreCursivefk" panose="03000400000000000000" pitchFamily="66" charset="0"/>
            </a:endParaRPr>
          </a:p>
          <a:p>
            <a:pPr marL="0" indent="0">
              <a:buFont typeface="Arial" pitchFamily="34" charset="0"/>
              <a:buNone/>
            </a:pPr>
            <a:endParaRPr lang="en-GB" dirty="0"/>
          </a:p>
          <a:p>
            <a:pPr marL="0" indent="0">
              <a:buFont typeface="Arial" pitchFamily="34" charset="0"/>
              <a:buNone/>
            </a:pPr>
            <a:endParaRPr lang="en-GB" dirty="0"/>
          </a:p>
        </p:txBody>
      </p:sp>
      <p:cxnSp>
        <p:nvCxnSpPr>
          <p:cNvPr id="36" name="Straight Connector 35"/>
          <p:cNvCxnSpPr/>
          <p:nvPr/>
        </p:nvCxnSpPr>
        <p:spPr>
          <a:xfrm>
            <a:off x="6541368" y="5871678"/>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813376" y="4770151"/>
            <a:ext cx="407438"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41368" y="3685674"/>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53336" y="2562213"/>
            <a:ext cx="57606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296947" y="3662326"/>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6678758" y="270478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7173416" y="2573763"/>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6156176" y="256877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6970171" y="484727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7199447" y="3645545"/>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6741368" y="379403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347520" y="483989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V="1">
            <a:off x="6224939" y="4770151"/>
            <a:ext cx="453819"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368955" y="4847271"/>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6271762" y="592893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6762870" y="5942517"/>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7220814" y="5953402"/>
            <a:ext cx="144016"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 descr="newlogo4"/>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884368" y="188641"/>
            <a:ext cx="1073324" cy="10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63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397" y="142094"/>
            <a:ext cx="9946203" cy="2400657"/>
          </a:xfrm>
          <a:prstGeom prst="rect">
            <a:avLst/>
          </a:prstGeom>
          <a:noFill/>
        </p:spPr>
        <p:txBody>
          <a:bodyPr wrap="square" rtlCol="0">
            <a:spAutoFit/>
          </a:bodyPr>
          <a:lstStyle/>
          <a:p>
            <a:r>
              <a:rPr lang="en-GB" sz="5000" b="1" u="sng" dirty="0">
                <a:solidFill>
                  <a:srgbClr val="00153E"/>
                </a:solidFill>
                <a:latin typeface="NTPreCursivefk" panose="03000400000000000000" pitchFamily="66" charset="0"/>
              </a:rPr>
              <a:t>Learning to identify sounds in words – </a:t>
            </a:r>
          </a:p>
          <a:p>
            <a:r>
              <a:rPr lang="en-GB" sz="5000" b="1" u="sng" dirty="0">
                <a:solidFill>
                  <a:srgbClr val="00153E"/>
                </a:solidFill>
                <a:latin typeface="NTPreCursivefk" panose="03000400000000000000" pitchFamily="66" charset="0"/>
              </a:rPr>
              <a:t>can you “sound out” these words into their sounds? </a:t>
            </a: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420888"/>
            <a:ext cx="6048672" cy="4136607"/>
          </a:xfrm>
          <a:prstGeom prst="rect">
            <a:avLst/>
          </a:prstGeom>
        </p:spPr>
      </p:pic>
    </p:spTree>
    <p:extLst>
      <p:ext uri="{BB962C8B-B14F-4D97-AF65-F5344CB8AC3E}">
        <p14:creationId xmlns:p14="http://schemas.microsoft.com/office/powerpoint/2010/main" val="1930929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78" y="188640"/>
            <a:ext cx="6347713" cy="1320800"/>
          </a:xfrm>
        </p:spPr>
        <p:txBody>
          <a:bodyPr>
            <a:normAutofit/>
          </a:bodyPr>
          <a:lstStyle/>
          <a:p>
            <a:r>
              <a:rPr lang="en-GB" sz="5000" b="1" u="sng" dirty="0">
                <a:solidFill>
                  <a:srgbClr val="00153E"/>
                </a:solidFill>
                <a:latin typeface="NTPreCursivefk" panose="03000400000000000000" pitchFamily="66" charset="0"/>
              </a:rPr>
              <a:t>Learning letter formation</a:t>
            </a:r>
          </a:p>
        </p:txBody>
      </p:sp>
      <p:sp>
        <p:nvSpPr>
          <p:cNvPr id="4" name="Content Placeholder 2"/>
          <p:cNvSpPr txBox="1">
            <a:spLocks/>
          </p:cNvSpPr>
          <p:nvPr/>
        </p:nvSpPr>
        <p:spPr>
          <a:xfrm>
            <a:off x="179512" y="1340768"/>
            <a:ext cx="8363272" cy="348498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latin typeface="NTPreCursivefk" panose="03000400000000000000" pitchFamily="66" charset="0"/>
              </a:rPr>
              <a:t>Learning how to form a letter (or group of letters) allows children to represent the sounds they hear in words correctly. </a:t>
            </a:r>
          </a:p>
          <a:p>
            <a:r>
              <a:rPr lang="en-US" sz="2800" dirty="0">
                <a:latin typeface="NTPreCursivefk" panose="03000400000000000000" pitchFamily="66" charset="0"/>
              </a:rPr>
              <a:t>Holding a pen or a pencil needs considerable co-ordination and practice, so any large and small scale movements children can do to develop their muscle skill is a great help.</a:t>
            </a:r>
          </a:p>
          <a:p>
            <a:r>
              <a:rPr lang="en-US" sz="2800" dirty="0">
                <a:latin typeface="NTPreCursivefk" panose="03000400000000000000" pitchFamily="66" charset="0"/>
              </a:rPr>
              <a:t>We will teach capital letters alongside lowercase, but as most letters are in lower case, it would be useful to use these at home. A good starting point is for your child to write their name correctly, starting with a capital letter, followed by lowercase letters. </a:t>
            </a:r>
          </a:p>
          <a:p>
            <a:endParaRPr lang="en-GB" dirty="0"/>
          </a:p>
        </p:txBody>
      </p:sp>
      <p:pic>
        <p:nvPicPr>
          <p:cNvPr id="5" name="Content Placeholder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5047901"/>
            <a:ext cx="2664296" cy="1776915"/>
          </a:xfrm>
          <a:prstGeom prst="rect">
            <a:avLst/>
          </a:prstGeom>
        </p:spPr>
      </p:pic>
      <p:pic>
        <p:nvPicPr>
          <p:cNvPr id="6" name="Picture 5" descr="... 11 grasp should develop into a tripod grasp pencil grip by school age"/>
          <p:cNvPicPr>
            <a:picLocks noChangeAspect="1"/>
          </p:cNvPicPr>
          <p:nvPr/>
        </p:nvPicPr>
        <p:blipFill>
          <a:blip r:embed="rId3"/>
          <a:stretch>
            <a:fillRect/>
          </a:stretch>
        </p:blipFill>
        <p:spPr>
          <a:xfrm>
            <a:off x="4067944" y="4970722"/>
            <a:ext cx="4115449" cy="1887278"/>
          </a:xfrm>
          <a:prstGeom prst="rect">
            <a:avLst/>
          </a:prstGeom>
        </p:spPr>
      </p:pic>
    </p:spTree>
    <p:extLst>
      <p:ext uri="{BB962C8B-B14F-4D97-AF65-F5344CB8AC3E}">
        <p14:creationId xmlns:p14="http://schemas.microsoft.com/office/powerpoint/2010/main" val="381204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Content Placeholder 2"/>
          <p:cNvSpPr txBox="1">
            <a:spLocks/>
          </p:cNvSpPr>
          <p:nvPr/>
        </p:nvSpPr>
        <p:spPr>
          <a:xfrm>
            <a:off x="609599" y="603595"/>
            <a:ext cx="7200800" cy="5904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dirty="0">
                <a:latin typeface="NTPreCursivefGrey" panose="03000400000000000000" pitchFamily="66" charset="0"/>
              </a:rPr>
              <a:t>   </a:t>
            </a:r>
            <a:r>
              <a:rPr lang="en-GB" sz="7200" dirty="0">
                <a:solidFill>
                  <a:srgbClr val="002060"/>
                </a:solidFill>
                <a:latin typeface="NTPreCursivefGrey" panose="03000400000000000000" pitchFamily="66" charset="0"/>
              </a:rPr>
              <a:t>a  b  c  d   e   f   g   h   I   j   k   l   m   n   o   p   q   </a:t>
            </a:r>
            <a:r>
              <a:rPr lang="en-GB" sz="7200" dirty="0">
                <a:solidFill>
                  <a:srgbClr val="002060"/>
                </a:solidFill>
                <a:latin typeface="NTPrintfGrey" panose="03000400000000000000" pitchFamily="66" charset="0"/>
              </a:rPr>
              <a:t>r</a:t>
            </a:r>
            <a:r>
              <a:rPr lang="en-GB" sz="7200" dirty="0">
                <a:solidFill>
                  <a:srgbClr val="002060"/>
                </a:solidFill>
                <a:latin typeface="NTPreCursivefGrey" panose="03000400000000000000" pitchFamily="66" charset="0"/>
              </a:rPr>
              <a:t>   s   t   u   v   w   x   y   z </a:t>
            </a:r>
          </a:p>
        </p:txBody>
      </p:sp>
    </p:spTree>
    <p:extLst>
      <p:ext uri="{BB962C8B-B14F-4D97-AF65-F5344CB8AC3E}">
        <p14:creationId xmlns:p14="http://schemas.microsoft.com/office/powerpoint/2010/main" val="133967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87" y="204493"/>
            <a:ext cx="8618854" cy="1320800"/>
          </a:xfrm>
        </p:spPr>
        <p:txBody>
          <a:bodyPr>
            <a:noAutofit/>
          </a:bodyPr>
          <a:lstStyle/>
          <a:p>
            <a:r>
              <a:rPr lang="en-GB" sz="5000" b="1" u="sng" dirty="0">
                <a:solidFill>
                  <a:srgbClr val="00153E"/>
                </a:solidFill>
                <a:latin typeface="NTPreCursivefk" panose="03000400000000000000" pitchFamily="66" charset="0"/>
              </a:rPr>
              <a:t>Learning Helpful/tricky words</a:t>
            </a:r>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987" y="1203109"/>
            <a:ext cx="3744416" cy="5392834"/>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86017" y="3060560"/>
            <a:ext cx="2942588" cy="22069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183" y="5027623"/>
            <a:ext cx="2304255" cy="1728191"/>
          </a:xfrm>
          <a:prstGeom prst="rect">
            <a:avLst/>
          </a:prstGeom>
        </p:spPr>
      </p:pic>
      <p:sp>
        <p:nvSpPr>
          <p:cNvPr id="7" name="TextBox 6"/>
          <p:cNvSpPr txBox="1"/>
          <p:nvPr/>
        </p:nvSpPr>
        <p:spPr>
          <a:xfrm>
            <a:off x="3956059" y="1974677"/>
            <a:ext cx="5220072" cy="461665"/>
          </a:xfrm>
          <a:prstGeom prst="rect">
            <a:avLst/>
          </a:prstGeom>
          <a:noFill/>
        </p:spPr>
        <p:txBody>
          <a:bodyPr wrap="square" rtlCol="0">
            <a:spAutoFit/>
          </a:bodyPr>
          <a:lstStyle/>
          <a:p>
            <a:r>
              <a:rPr lang="en-GB" sz="2400" b="1" u="sng" dirty="0">
                <a:solidFill>
                  <a:srgbClr val="7030A0"/>
                </a:solidFill>
              </a:rPr>
              <a:t>Non-decodable;  </a:t>
            </a:r>
            <a:r>
              <a:rPr lang="en-GB" sz="2400" dirty="0"/>
              <a:t>the   is     no     go</a:t>
            </a:r>
          </a:p>
        </p:txBody>
      </p:sp>
      <p:sp>
        <p:nvSpPr>
          <p:cNvPr id="8" name="TextBox 7"/>
          <p:cNvSpPr txBox="1"/>
          <p:nvPr/>
        </p:nvSpPr>
        <p:spPr>
          <a:xfrm>
            <a:off x="3993975" y="1371936"/>
            <a:ext cx="4787866" cy="461665"/>
          </a:xfrm>
          <a:prstGeom prst="rect">
            <a:avLst/>
          </a:prstGeom>
          <a:noFill/>
        </p:spPr>
        <p:txBody>
          <a:bodyPr wrap="square" rtlCol="0">
            <a:spAutoFit/>
          </a:bodyPr>
          <a:lstStyle/>
          <a:p>
            <a:r>
              <a:rPr lang="en-GB" sz="2400" b="1" u="sng" dirty="0">
                <a:solidFill>
                  <a:srgbClr val="7030A0"/>
                </a:solidFill>
              </a:rPr>
              <a:t>Decodable;  </a:t>
            </a:r>
            <a:r>
              <a:rPr lang="en-GB" sz="2400" dirty="0"/>
              <a:t>it    in     and     can </a:t>
            </a:r>
          </a:p>
        </p:txBody>
      </p:sp>
    </p:spTree>
    <p:extLst>
      <p:ext uri="{BB962C8B-B14F-4D97-AF65-F5344CB8AC3E}">
        <p14:creationId xmlns:p14="http://schemas.microsoft.com/office/powerpoint/2010/main" val="133490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500" y="41918"/>
            <a:ext cx="8424936" cy="1320800"/>
          </a:xfrm>
        </p:spPr>
        <p:txBody>
          <a:bodyPr>
            <a:normAutofit/>
          </a:bodyPr>
          <a:lstStyle/>
          <a:p>
            <a:r>
              <a:rPr lang="en-GB" sz="5000" dirty="0">
                <a:solidFill>
                  <a:srgbClr val="00153E"/>
                </a:solidFill>
                <a:latin typeface="NTPreCursivefk" panose="03000400000000000000" pitchFamily="66" charset="0"/>
              </a:rPr>
              <a:t>How does this all fit together?</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579" y="1318332"/>
            <a:ext cx="3774331" cy="2830748"/>
          </a:xfr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9" y="4149080"/>
            <a:ext cx="8904649" cy="28962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57726" y="1275282"/>
            <a:ext cx="3409937" cy="2557453"/>
          </a:xfrm>
          <a:prstGeom prst="rect">
            <a:avLst/>
          </a:prstGeom>
        </p:spPr>
      </p:pic>
    </p:spTree>
    <p:extLst>
      <p:ext uri="{BB962C8B-B14F-4D97-AF65-F5344CB8AC3E}">
        <p14:creationId xmlns:p14="http://schemas.microsoft.com/office/powerpoint/2010/main" val="363037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0189-2709-484E-9009-4970676ACCD8}"/>
              </a:ext>
            </a:extLst>
          </p:cNvPr>
          <p:cNvSpPr>
            <a:spLocks noGrp="1"/>
          </p:cNvSpPr>
          <p:nvPr>
            <p:ph type="title"/>
          </p:nvPr>
        </p:nvSpPr>
        <p:spPr>
          <a:xfrm>
            <a:off x="179512" y="188640"/>
            <a:ext cx="7488831" cy="1971948"/>
          </a:xfrm>
        </p:spPr>
        <p:txBody>
          <a:bodyPr/>
          <a:lstStyle/>
          <a:p>
            <a:r>
              <a:rPr lang="en-GB" dirty="0">
                <a:cs typeface="Calibri"/>
              </a:rPr>
              <a:t>Books we send home;</a:t>
            </a:r>
            <a:br>
              <a:rPr lang="en-GB" dirty="0">
                <a:cs typeface="Calibri"/>
              </a:rPr>
            </a:br>
            <a:r>
              <a:rPr lang="en-GB" dirty="0">
                <a:cs typeface="Calibri"/>
              </a:rPr>
              <a:t>Explaining our reading pack</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413" y="1500607"/>
            <a:ext cx="4986659" cy="373999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493751"/>
            <a:ext cx="2880320" cy="2160240"/>
          </a:xfrm>
          <a:prstGeom prst="rect">
            <a:avLst/>
          </a:prstGeom>
        </p:spPr>
      </p:pic>
      <p:sp>
        <p:nvSpPr>
          <p:cNvPr id="8" name="TextBox 7"/>
          <p:cNvSpPr txBox="1"/>
          <p:nvPr/>
        </p:nvSpPr>
        <p:spPr>
          <a:xfrm>
            <a:off x="179512" y="5308897"/>
            <a:ext cx="8731075" cy="1477328"/>
          </a:xfrm>
          <a:prstGeom prst="rect">
            <a:avLst/>
          </a:prstGeom>
          <a:noFill/>
        </p:spPr>
        <p:txBody>
          <a:bodyPr wrap="square" rtlCol="0">
            <a:spAutoFit/>
          </a:bodyPr>
          <a:lstStyle/>
          <a:p>
            <a:r>
              <a:rPr lang="en-GB" dirty="0"/>
              <a:t>Children will be allocated a specific reading day and will be read with on that day each week. This is the day we will change their reading book and their library book and add new helpful word lists if they are ready. Please return the reading pack on that day. When you listen to your child read at home, we ask that you write a short comment in the reading diary.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642" y="3775056"/>
            <a:ext cx="1883701" cy="1412776"/>
          </a:xfrm>
          <a:prstGeom prst="rect">
            <a:avLst/>
          </a:prstGeom>
        </p:spPr>
      </p:pic>
    </p:spTree>
    <p:extLst>
      <p:ext uri="{BB962C8B-B14F-4D97-AF65-F5344CB8AC3E}">
        <p14:creationId xmlns:p14="http://schemas.microsoft.com/office/powerpoint/2010/main" val="73551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404664"/>
            <a:ext cx="7134296" cy="1320800"/>
          </a:xfrm>
        </p:spPr>
        <p:txBody>
          <a:bodyPr/>
          <a:lstStyle/>
          <a:p>
            <a:r>
              <a:rPr lang="en-GB" dirty="0"/>
              <a:t>Reading Together</a:t>
            </a:r>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038776"/>
            <a:ext cx="7344816" cy="5414791"/>
          </a:xfrm>
        </p:spPr>
      </p:pic>
    </p:spTree>
    <p:extLst>
      <p:ext uri="{BB962C8B-B14F-4D97-AF65-F5344CB8AC3E}">
        <p14:creationId xmlns:p14="http://schemas.microsoft.com/office/powerpoint/2010/main" val="3417848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000" b="1" u="sng" dirty="0">
                <a:solidFill>
                  <a:srgbClr val="00153E"/>
                </a:solidFill>
                <a:latin typeface="NTPreCursivefk" panose="03000400000000000000" pitchFamily="66" charset="0"/>
              </a:rPr>
              <a:t>Phonics Homework</a:t>
            </a:r>
          </a:p>
        </p:txBody>
      </p:sp>
      <p:sp>
        <p:nvSpPr>
          <p:cNvPr id="3" name="Content Placeholder 2"/>
          <p:cNvSpPr>
            <a:spLocks noGrp="1"/>
          </p:cNvSpPr>
          <p:nvPr>
            <p:ph idx="1"/>
          </p:nvPr>
        </p:nvSpPr>
        <p:spPr>
          <a:xfrm>
            <a:off x="0" y="1412776"/>
            <a:ext cx="9144000" cy="1512168"/>
          </a:xfrm>
        </p:spPr>
        <p:txBody>
          <a:bodyPr/>
          <a:lstStyle/>
          <a:p>
            <a:r>
              <a:rPr lang="en-GB" dirty="0"/>
              <a:t>Homework will come home on a Wednesday night (once we have learnt the sounds for that week), and will contain two worksheets matching the sounds learnt in class. Please complete the sheets alongside your child and return the book no later than the following Monday. Please can we ask that you complete the worksheet in pencil. </a:t>
            </a:r>
          </a:p>
          <a:p>
            <a:endParaRPr lang="en-GB" dirty="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7294">
            <a:off x="3837974" y="2918389"/>
            <a:ext cx="4869160" cy="36518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6682" y="3329862"/>
            <a:ext cx="3239344" cy="2429508"/>
          </a:xfrm>
          <a:prstGeom prst="rect">
            <a:avLst/>
          </a:prstGeom>
        </p:spPr>
      </p:pic>
    </p:spTree>
    <p:extLst>
      <p:ext uri="{BB962C8B-B14F-4D97-AF65-F5344CB8AC3E}">
        <p14:creationId xmlns:p14="http://schemas.microsoft.com/office/powerpoint/2010/main" val="58574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3" y="149403"/>
            <a:ext cx="7850833" cy="1320800"/>
          </a:xfrm>
        </p:spPr>
        <p:txBody>
          <a:bodyPr>
            <a:normAutofit fontScale="90000"/>
          </a:bodyPr>
          <a:lstStyle/>
          <a:p>
            <a:r>
              <a:rPr lang="en-GB" sz="5400" dirty="0">
                <a:solidFill>
                  <a:srgbClr val="00153E"/>
                </a:solidFill>
                <a:latin typeface="NTPreCursivefk"/>
              </a:rPr>
              <a:t>Supporting your child at home with phonics:</a:t>
            </a:r>
          </a:p>
        </p:txBody>
      </p:sp>
      <p:sp>
        <p:nvSpPr>
          <p:cNvPr id="3" name="Content Placeholder 2"/>
          <p:cNvSpPr>
            <a:spLocks noGrp="1"/>
          </p:cNvSpPr>
          <p:nvPr>
            <p:ph idx="1"/>
          </p:nvPr>
        </p:nvSpPr>
        <p:spPr>
          <a:xfrm>
            <a:off x="121202" y="1700808"/>
            <a:ext cx="9022798" cy="4925144"/>
          </a:xfrm>
        </p:spPr>
        <p:txBody>
          <a:bodyPr>
            <a:normAutofit lnSpcReduction="10000"/>
          </a:bodyPr>
          <a:lstStyle/>
          <a:p>
            <a:r>
              <a:rPr lang="en-US" sz="4000" dirty="0">
                <a:latin typeface="NTPreCursivefk" panose="03000400000000000000" pitchFamily="66" charset="0"/>
              </a:rPr>
              <a:t>Magnetic letters</a:t>
            </a:r>
          </a:p>
          <a:p>
            <a:r>
              <a:rPr lang="en-US" sz="4000" dirty="0">
                <a:latin typeface="NTPreCursivefk" panose="03000400000000000000" pitchFamily="66" charset="0"/>
              </a:rPr>
              <a:t>Flashcards and blending</a:t>
            </a:r>
          </a:p>
          <a:p>
            <a:r>
              <a:rPr lang="en-US" sz="4000" dirty="0" err="1">
                <a:latin typeface="NTPreCursivefk" panose="03000400000000000000" pitchFamily="66" charset="0"/>
              </a:rPr>
              <a:t>Practise</a:t>
            </a:r>
            <a:r>
              <a:rPr lang="en-US" sz="4000" dirty="0">
                <a:latin typeface="NTPreCursivefk" panose="03000400000000000000" pitchFamily="66" charset="0"/>
              </a:rPr>
              <a:t> sound-talking and asking them to blend</a:t>
            </a:r>
          </a:p>
          <a:p>
            <a:r>
              <a:rPr lang="en-US" sz="4000" dirty="0">
                <a:latin typeface="NTPreCursivefk" panose="03000400000000000000" pitchFamily="66" charset="0"/>
              </a:rPr>
              <a:t>Look for sounds in books as you read</a:t>
            </a:r>
          </a:p>
          <a:p>
            <a:r>
              <a:rPr lang="en-US" sz="4000" dirty="0">
                <a:latin typeface="NTPreCursivefk" panose="03000400000000000000" pitchFamily="66" charset="0"/>
              </a:rPr>
              <a:t>I-spy</a:t>
            </a:r>
          </a:p>
          <a:p>
            <a:r>
              <a:rPr lang="en-US" sz="4000" dirty="0">
                <a:latin typeface="NTPreCursivefk" panose="03000400000000000000" pitchFamily="66" charset="0"/>
              </a:rPr>
              <a:t>Websites/apps, such as </a:t>
            </a:r>
          </a:p>
          <a:p>
            <a:pPr marL="0" indent="0">
              <a:buNone/>
            </a:pPr>
            <a:r>
              <a:rPr lang="en-US" sz="4000" u="sng" dirty="0" err="1">
                <a:solidFill>
                  <a:srgbClr val="00153E"/>
                </a:solidFill>
                <a:latin typeface="NTPreCursivefk" panose="03000400000000000000" pitchFamily="66" charset="0"/>
              </a:rPr>
              <a:t>Phonicsplay</a:t>
            </a:r>
            <a:r>
              <a:rPr lang="en-US" sz="4000" u="sng" dirty="0">
                <a:solidFill>
                  <a:srgbClr val="00153E"/>
                </a:solidFill>
                <a:latin typeface="NTPreCursivefk" panose="03000400000000000000" pitchFamily="66" charset="0"/>
              </a:rPr>
              <a:t> or </a:t>
            </a:r>
            <a:r>
              <a:rPr lang="en-US" sz="4000" u="sng" dirty="0" err="1">
                <a:solidFill>
                  <a:srgbClr val="00153E"/>
                </a:solidFill>
                <a:latin typeface="NTPreCursivefk" panose="03000400000000000000" pitchFamily="66" charset="0"/>
              </a:rPr>
              <a:t>appTeach</a:t>
            </a:r>
            <a:r>
              <a:rPr lang="en-US" sz="4000" u="sng" dirty="0">
                <a:solidFill>
                  <a:srgbClr val="00153E"/>
                </a:solidFill>
                <a:latin typeface="NTPreCursivefk" panose="03000400000000000000" pitchFamily="66" charset="0"/>
              </a:rPr>
              <a:t> your monster to read  </a:t>
            </a:r>
          </a:p>
          <a:p>
            <a:endParaRPr lang="en-US" u="sng" dirty="0">
              <a:solidFill>
                <a:schemeClr val="accent1"/>
              </a:solidFill>
            </a:endParaRPr>
          </a:p>
          <a:p>
            <a:endParaRPr lang="en-GB"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4437112"/>
            <a:ext cx="2500940" cy="1416941"/>
          </a:xfrm>
          <a:prstGeom prst="rect">
            <a:avLst/>
          </a:prstGeom>
        </p:spPr>
      </p:pic>
    </p:spTree>
    <p:extLst>
      <p:ext uri="{BB962C8B-B14F-4D97-AF65-F5344CB8AC3E}">
        <p14:creationId xmlns:p14="http://schemas.microsoft.com/office/powerpoint/2010/main" val="33680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Aims of the workshop</a:t>
            </a:r>
            <a:r>
              <a:rPr lang="en-GB" dirty="0"/>
              <a:t>		</a:t>
            </a:r>
          </a:p>
        </p:txBody>
      </p:sp>
      <p:sp>
        <p:nvSpPr>
          <p:cNvPr id="3" name="Content Placeholder 2"/>
          <p:cNvSpPr>
            <a:spLocks noGrp="1"/>
          </p:cNvSpPr>
          <p:nvPr>
            <p:ph idx="1"/>
          </p:nvPr>
        </p:nvSpPr>
        <p:spPr>
          <a:xfrm>
            <a:off x="609598" y="1484784"/>
            <a:ext cx="7490793" cy="4556579"/>
          </a:xfrm>
        </p:spPr>
        <p:txBody>
          <a:bodyPr/>
          <a:lstStyle/>
          <a:p>
            <a:r>
              <a:rPr lang="en-GB" sz="2400" dirty="0">
                <a:latin typeface="Arial" panose="020B0604020202020204" pitchFamily="34" charset="0"/>
                <a:cs typeface="Arial" panose="020B0604020202020204" pitchFamily="34" charset="0"/>
              </a:rPr>
              <a:t>Give an overview of ‘What is phonics?”</a:t>
            </a:r>
          </a:p>
          <a:p>
            <a:r>
              <a:rPr lang="en-GB" sz="2400" dirty="0">
                <a:latin typeface="Arial" panose="020B0604020202020204" pitchFamily="34" charset="0"/>
                <a:cs typeface="Arial" panose="020B0604020202020204" pitchFamily="34" charset="0"/>
              </a:rPr>
              <a:t>Explain how we approach phonics at West </a:t>
            </a:r>
            <a:r>
              <a:rPr lang="en-GB" sz="2400" dirty="0" err="1">
                <a:latin typeface="Arial" panose="020B0604020202020204" pitchFamily="34" charset="0"/>
                <a:cs typeface="Arial" panose="020B0604020202020204" pitchFamily="34" charset="0"/>
              </a:rPr>
              <a:t>Jesmond</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Discuss how we support children’s reading</a:t>
            </a:r>
          </a:p>
          <a:p>
            <a:r>
              <a:rPr lang="en-GB" sz="2400" dirty="0">
                <a:latin typeface="Arial" panose="020B0604020202020204" pitchFamily="34" charset="0"/>
                <a:cs typeface="Arial" panose="020B0604020202020204" pitchFamily="34" charset="0"/>
              </a:rPr>
              <a:t>Talk through the homework and reading pack that will be coming home</a:t>
            </a:r>
          </a:p>
          <a:p>
            <a:r>
              <a:rPr lang="en-GB" sz="2400" dirty="0">
                <a:latin typeface="Arial" panose="020B0604020202020204" pitchFamily="34" charset="0"/>
                <a:cs typeface="Arial" panose="020B0604020202020204" pitchFamily="34" charset="0"/>
              </a:rPr>
              <a:t>Give ideas and tips for how you can help at home</a:t>
            </a:r>
          </a:p>
          <a:p>
            <a:r>
              <a:rPr lang="en-GB" sz="2400" dirty="0">
                <a:latin typeface="Arial" panose="020B0604020202020204" pitchFamily="34" charset="0"/>
                <a:cs typeface="Arial" panose="020B0604020202020204" pitchFamily="34" charset="0"/>
              </a:rPr>
              <a:t>Support materials</a:t>
            </a:r>
          </a:p>
          <a:p>
            <a:r>
              <a:rPr lang="en-GB" sz="2400" dirty="0">
                <a:latin typeface="Arial" panose="020B0604020202020204" pitchFamily="34" charset="0"/>
                <a:cs typeface="Arial" panose="020B0604020202020204" pitchFamily="34" charset="0"/>
              </a:rPr>
              <a:t>Dates for your diary</a:t>
            </a:r>
          </a:p>
          <a:p>
            <a:endParaRPr lang="en-GB" dirty="0"/>
          </a:p>
          <a:p>
            <a:endParaRPr lang="en-GB" dirty="0"/>
          </a:p>
        </p:txBody>
      </p:sp>
    </p:spTree>
    <p:extLst>
      <p:ext uri="{BB962C8B-B14F-4D97-AF65-F5344CB8AC3E}">
        <p14:creationId xmlns:p14="http://schemas.microsoft.com/office/powerpoint/2010/main" val="427316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13176"/>
            <a:ext cx="8208912" cy="5267672"/>
          </a:xfrm>
        </p:spPr>
        <p:txBody>
          <a:bodyPr>
            <a:normAutofit/>
          </a:bodyPr>
          <a:lstStyle/>
          <a:p>
            <a:r>
              <a:rPr lang="en-GB" sz="3200" dirty="0">
                <a:solidFill>
                  <a:schemeClr val="tx1"/>
                </a:solidFill>
              </a:rPr>
              <a:t>Write a sound inside a muffin case – challenge your child to find a small object that begins with that sound. </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60648"/>
            <a:ext cx="4723057" cy="4426070"/>
          </a:xfr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2132856"/>
            <a:ext cx="2520280" cy="2444887"/>
          </a:xfrm>
          <a:prstGeom prst="rect">
            <a:avLst/>
          </a:prstGeom>
        </p:spPr>
      </p:pic>
    </p:spTree>
    <p:extLst>
      <p:ext uri="{BB962C8B-B14F-4D97-AF65-F5344CB8AC3E}">
        <p14:creationId xmlns:p14="http://schemas.microsoft.com/office/powerpoint/2010/main" val="4223415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3672408" cy="3065527"/>
          </a:xfrm>
          <a:prstGeom prst="rect">
            <a:avLst/>
          </a:prstGeom>
        </p:spPr>
      </p:pic>
      <p:sp>
        <p:nvSpPr>
          <p:cNvPr id="3" name="Title 1"/>
          <p:cNvSpPr txBox="1">
            <a:spLocks/>
          </p:cNvSpPr>
          <p:nvPr/>
        </p:nvSpPr>
        <p:spPr>
          <a:xfrm>
            <a:off x="4283968" y="692696"/>
            <a:ext cx="4464496" cy="2232248"/>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chemeClr val="tx1"/>
                </a:solidFill>
              </a:rPr>
              <a:t>Use fly swatters to ‘swat’ the sound/word you shout out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51" y="3501008"/>
            <a:ext cx="3640685" cy="2909144"/>
          </a:xfrm>
          <a:prstGeom prst="rect">
            <a:avLst/>
          </a:prstGeom>
        </p:spPr>
      </p:pic>
      <p:sp>
        <p:nvSpPr>
          <p:cNvPr id="5" name="Title 1"/>
          <p:cNvSpPr txBox="1">
            <a:spLocks/>
          </p:cNvSpPr>
          <p:nvPr/>
        </p:nvSpPr>
        <p:spPr>
          <a:xfrm>
            <a:off x="4139952" y="3501008"/>
            <a:ext cx="4752528" cy="2909144"/>
          </a:xfrm>
          <a:prstGeom prst="rect">
            <a:avLst/>
          </a:prstGeom>
        </p:spPr>
        <p:txBody>
          <a:bodyPr>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chemeClr val="tx1"/>
                </a:solidFill>
              </a:rPr>
              <a:t>Just like musical statues – place words or sounds on the floor, ask the children to dance until the music stops – what did they stop on? </a:t>
            </a:r>
          </a:p>
        </p:txBody>
      </p:sp>
    </p:spTree>
    <p:extLst>
      <p:ext uri="{BB962C8B-B14F-4D97-AF65-F5344CB8AC3E}">
        <p14:creationId xmlns:p14="http://schemas.microsoft.com/office/powerpoint/2010/main" val="1260619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13176"/>
            <a:ext cx="8208912" cy="5267672"/>
          </a:xfrm>
        </p:spPr>
        <p:txBody>
          <a:bodyPr>
            <a:normAutofit/>
          </a:bodyPr>
          <a:lstStyle/>
          <a:p>
            <a:r>
              <a:rPr lang="en-GB" sz="3200" dirty="0">
                <a:solidFill>
                  <a:schemeClr val="tx1"/>
                </a:solidFill>
              </a:rPr>
              <a:t>Make a simple pairs game of Helpful Words, or you could even use sound cards. </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60648"/>
            <a:ext cx="3888432" cy="4752528"/>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801" y="1772816"/>
            <a:ext cx="3350845" cy="1728192"/>
          </a:xfrm>
          <a:prstGeom prst="rect">
            <a:avLst/>
          </a:prstGeom>
        </p:spPr>
      </p:pic>
    </p:spTree>
    <p:extLst>
      <p:ext uri="{BB962C8B-B14F-4D97-AF65-F5344CB8AC3E}">
        <p14:creationId xmlns:p14="http://schemas.microsoft.com/office/powerpoint/2010/main" val="3512195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13176"/>
            <a:ext cx="8208912" cy="5267672"/>
          </a:xfrm>
        </p:spPr>
        <p:txBody>
          <a:bodyPr>
            <a:normAutofit/>
          </a:bodyPr>
          <a:lstStyle/>
          <a:p>
            <a:r>
              <a:rPr lang="en-GB" sz="3200" dirty="0">
                <a:solidFill>
                  <a:schemeClr val="tx1"/>
                </a:solidFill>
              </a:rPr>
              <a:t>Write helpful words or simple words on the ground/on card and play hopscotch. </a:t>
            </a: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1" y="476672"/>
            <a:ext cx="3709277" cy="4248472"/>
          </a:xfr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7528"/>
            <a:ext cx="3456384" cy="4447616"/>
          </a:xfrm>
          <a:prstGeom prst="rect">
            <a:avLst/>
          </a:prstGeom>
        </p:spPr>
      </p:pic>
    </p:spTree>
    <p:extLst>
      <p:ext uri="{BB962C8B-B14F-4D97-AF65-F5344CB8AC3E}">
        <p14:creationId xmlns:p14="http://schemas.microsoft.com/office/powerpoint/2010/main" val="58291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13176"/>
            <a:ext cx="8208912" cy="5267672"/>
          </a:xfrm>
        </p:spPr>
        <p:txBody>
          <a:bodyPr>
            <a:normAutofit/>
          </a:bodyPr>
          <a:lstStyle/>
          <a:p>
            <a:r>
              <a:rPr lang="en-GB" sz="3200" dirty="0">
                <a:solidFill>
                  <a:schemeClr val="tx1"/>
                </a:solidFill>
              </a:rPr>
              <a:t>Leave word cards around the house as a challenge – can children read them as they head up the stairs to bed? </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404664"/>
            <a:ext cx="2952328" cy="4314265"/>
          </a:xfrm>
        </p:spPr>
      </p:pic>
    </p:spTree>
    <p:extLst>
      <p:ext uri="{BB962C8B-B14F-4D97-AF65-F5344CB8AC3E}">
        <p14:creationId xmlns:p14="http://schemas.microsoft.com/office/powerpoint/2010/main" val="186247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684" y="188640"/>
            <a:ext cx="2674276" cy="2604513"/>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768" y="195982"/>
            <a:ext cx="2686141" cy="2615142"/>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59" y="188640"/>
            <a:ext cx="3071117" cy="2615142"/>
          </a:xfrm>
          <a:prstGeom prst="rect">
            <a:avLst/>
          </a:prstGeom>
        </p:spPr>
      </p:pic>
      <p:sp>
        <p:nvSpPr>
          <p:cNvPr id="11" name="Rectangle 10"/>
          <p:cNvSpPr/>
          <p:nvPr/>
        </p:nvSpPr>
        <p:spPr>
          <a:xfrm>
            <a:off x="161439" y="2924944"/>
            <a:ext cx="8803050" cy="3744416"/>
          </a:xfrm>
          <a:prstGeom prst="rect">
            <a:avLst/>
          </a:prstGeom>
        </p:spPr>
        <p:txBody>
          <a:bodyPr wrap="square">
            <a:spAutoFit/>
          </a:bodyPr>
          <a:lstStyle/>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Stomp – lay the cards out on the floor and ask your child to ‘stomp’ on a chosen word.</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Hide and Seek – hide your tricky words around the room and ask your child to hunt for them.</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Shuffle your cards and make sentences using the words.</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Bingo – write 6 words out on a piece of paper and call out words from the cards – ask your child to cross them out as you call them.</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Pairs – make copies, lay the cards out face down and find matching pairs. </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Snap – give your child two or three tricky word cards and ask them to hold them up when they hear them as you read a story.</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Use the computer to write out the tricky words.</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How many tricky words can you read in 1 minute?/2 minutes? Can you beat mummy and daddy?</a:t>
            </a:r>
          </a:p>
        </p:txBody>
      </p:sp>
    </p:spTree>
    <p:extLst>
      <p:ext uri="{BB962C8B-B14F-4D97-AF65-F5344CB8AC3E}">
        <p14:creationId xmlns:p14="http://schemas.microsoft.com/office/powerpoint/2010/main" val="402969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889255" cy="3384376"/>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977303"/>
            <a:ext cx="4519404" cy="2685909"/>
          </a:xfrm>
          <a:prstGeom prst="rect">
            <a:avLst/>
          </a:prstGeom>
        </p:spPr>
      </p:pic>
    </p:spTree>
    <p:extLst>
      <p:ext uri="{BB962C8B-B14F-4D97-AF65-F5344CB8AC3E}">
        <p14:creationId xmlns:p14="http://schemas.microsoft.com/office/powerpoint/2010/main" val="171939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8354889" cy="1320800"/>
          </a:xfrm>
        </p:spPr>
        <p:txBody>
          <a:bodyPr>
            <a:normAutofit fontScale="90000"/>
          </a:bodyPr>
          <a:lstStyle/>
          <a:p>
            <a:r>
              <a:rPr lang="en-GB" dirty="0"/>
              <a:t>Thank you</a:t>
            </a:r>
            <a:br>
              <a:rPr lang="en-GB" dirty="0"/>
            </a:br>
            <a:br>
              <a:rPr lang="en-GB" dirty="0"/>
            </a:br>
            <a:r>
              <a:rPr lang="en-GB" dirty="0"/>
              <a:t>Dates for your diary</a:t>
            </a:r>
            <a:br>
              <a:rPr lang="en-GB" dirty="0"/>
            </a:br>
            <a:br>
              <a:rPr lang="en-GB" dirty="0"/>
            </a:br>
            <a:r>
              <a:rPr lang="en-GB" dirty="0"/>
              <a:t>Phonics workshop in class – 9-10</a:t>
            </a:r>
            <a:br>
              <a:rPr lang="en-GB" dirty="0"/>
            </a:br>
            <a:r>
              <a:rPr lang="en-GB" dirty="0"/>
              <a:t> </a:t>
            </a:r>
            <a:br>
              <a:rPr lang="en-GB" dirty="0"/>
            </a:br>
            <a:r>
              <a:rPr lang="en-GB" dirty="0"/>
              <a:t>R1 – Tuesday 11</a:t>
            </a:r>
            <a:r>
              <a:rPr lang="en-GB" baseline="30000" dirty="0"/>
              <a:t>th</a:t>
            </a:r>
            <a:r>
              <a:rPr lang="en-GB" dirty="0"/>
              <a:t> November </a:t>
            </a:r>
            <a:br>
              <a:rPr lang="en-GB" dirty="0"/>
            </a:br>
            <a:r>
              <a:rPr lang="en-GB" dirty="0"/>
              <a:t>R2 – Thursday 13</a:t>
            </a:r>
            <a:r>
              <a:rPr lang="en-GB" baseline="30000" dirty="0"/>
              <a:t>th</a:t>
            </a:r>
            <a:r>
              <a:rPr lang="en-GB" dirty="0"/>
              <a:t> November</a:t>
            </a:r>
            <a:br>
              <a:rPr lang="en-GB" dirty="0"/>
            </a:br>
            <a:r>
              <a:rPr lang="en-GB" dirty="0"/>
              <a:t>R3 – Wednesday 12</a:t>
            </a:r>
            <a:r>
              <a:rPr lang="en-GB" baseline="30000" dirty="0"/>
              <a:t>th</a:t>
            </a:r>
            <a:r>
              <a:rPr lang="en-GB" dirty="0"/>
              <a:t> November </a:t>
            </a:r>
          </a:p>
        </p:txBody>
      </p:sp>
    </p:spTree>
    <p:extLst>
      <p:ext uri="{BB962C8B-B14F-4D97-AF65-F5344CB8AC3E}">
        <p14:creationId xmlns:p14="http://schemas.microsoft.com/office/powerpoint/2010/main" val="193012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623372"/>
            <a:ext cx="8229600" cy="1143000"/>
          </a:xfrm>
        </p:spPr>
        <p:txBody>
          <a:bodyPr>
            <a:normAutofit/>
          </a:bodyPr>
          <a:lstStyle/>
          <a:p>
            <a:r>
              <a:rPr lang="en-GB" sz="5400" dirty="0">
                <a:latin typeface="NTPreCursivefk" panose="03000400000000000000" pitchFamily="66" charset="0"/>
              </a:rPr>
              <a:t>What is phonics? </a:t>
            </a:r>
          </a:p>
        </p:txBody>
      </p:sp>
      <p:sp>
        <p:nvSpPr>
          <p:cNvPr id="8" name="AutoShape 2" descr="Oxford Reading Tree: Level 5: Floppy&amp;#39;s Phonics: Teaching Notes by Roderick  Hunt, Kate Ruttle | Waterst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251520" y="1052736"/>
            <a:ext cx="4327649" cy="1015663"/>
          </a:xfrm>
          <a:prstGeom prst="rect">
            <a:avLst/>
          </a:prstGeom>
          <a:noFill/>
        </p:spPr>
        <p:txBody>
          <a:bodyPr wrap="square" rtlCol="0">
            <a:spAutoFit/>
          </a:bodyPr>
          <a:lstStyle/>
          <a:p>
            <a:r>
              <a:rPr lang="en-GB" sz="3000" dirty="0"/>
              <a:t>Learning the letter sounds</a:t>
            </a:r>
          </a:p>
        </p:txBody>
      </p:sp>
      <p:sp>
        <p:nvSpPr>
          <p:cNvPr id="5" name="TextBox 4"/>
          <p:cNvSpPr txBox="1"/>
          <p:nvPr/>
        </p:nvSpPr>
        <p:spPr>
          <a:xfrm>
            <a:off x="5233337" y="916645"/>
            <a:ext cx="3888432" cy="1015663"/>
          </a:xfrm>
          <a:prstGeom prst="rect">
            <a:avLst/>
          </a:prstGeom>
          <a:noFill/>
        </p:spPr>
        <p:txBody>
          <a:bodyPr wrap="square" rtlCol="0">
            <a:spAutoFit/>
          </a:bodyPr>
          <a:lstStyle/>
          <a:p>
            <a:r>
              <a:rPr lang="en-GB" sz="3000" dirty="0"/>
              <a:t>Learning letter formation</a:t>
            </a:r>
          </a:p>
        </p:txBody>
      </p:sp>
      <p:sp>
        <p:nvSpPr>
          <p:cNvPr id="6" name="TextBox 5"/>
          <p:cNvSpPr txBox="1"/>
          <p:nvPr/>
        </p:nvSpPr>
        <p:spPr>
          <a:xfrm>
            <a:off x="155575" y="3861048"/>
            <a:ext cx="2760241" cy="1477328"/>
          </a:xfrm>
          <a:prstGeom prst="rect">
            <a:avLst/>
          </a:prstGeom>
          <a:noFill/>
        </p:spPr>
        <p:txBody>
          <a:bodyPr wrap="square" rtlCol="0">
            <a:spAutoFit/>
          </a:bodyPr>
          <a:lstStyle/>
          <a:p>
            <a:r>
              <a:rPr lang="en-GB" sz="3000" dirty="0"/>
              <a:t>Learning to blend sounds together</a:t>
            </a:r>
          </a:p>
        </p:txBody>
      </p:sp>
      <p:sp>
        <p:nvSpPr>
          <p:cNvPr id="7" name="TextBox 6"/>
          <p:cNvSpPr txBox="1"/>
          <p:nvPr/>
        </p:nvSpPr>
        <p:spPr>
          <a:xfrm>
            <a:off x="2415344" y="5527729"/>
            <a:ext cx="3816424" cy="1015663"/>
          </a:xfrm>
          <a:prstGeom prst="rect">
            <a:avLst/>
          </a:prstGeom>
          <a:noFill/>
        </p:spPr>
        <p:txBody>
          <a:bodyPr wrap="square" rtlCol="0">
            <a:spAutoFit/>
          </a:bodyPr>
          <a:lstStyle/>
          <a:p>
            <a:r>
              <a:rPr lang="en-GB" sz="3000" dirty="0"/>
              <a:t>Learning to identify sounds in words</a:t>
            </a:r>
          </a:p>
        </p:txBody>
      </p:sp>
      <p:sp>
        <p:nvSpPr>
          <p:cNvPr id="12" name="TextBox 11"/>
          <p:cNvSpPr txBox="1"/>
          <p:nvPr/>
        </p:nvSpPr>
        <p:spPr>
          <a:xfrm>
            <a:off x="6012160" y="3684992"/>
            <a:ext cx="3131841" cy="1015663"/>
          </a:xfrm>
          <a:prstGeom prst="rect">
            <a:avLst/>
          </a:prstGeom>
          <a:noFill/>
        </p:spPr>
        <p:txBody>
          <a:bodyPr wrap="square" rtlCol="0">
            <a:spAutoFit/>
          </a:bodyPr>
          <a:lstStyle/>
          <a:p>
            <a:r>
              <a:rPr lang="en-GB" sz="3000" dirty="0"/>
              <a:t>Learning helpful /tricky words</a:t>
            </a:r>
          </a:p>
        </p:txBody>
      </p:sp>
    </p:spTree>
    <p:extLst>
      <p:ext uri="{BB962C8B-B14F-4D97-AF65-F5344CB8AC3E}">
        <p14:creationId xmlns:p14="http://schemas.microsoft.com/office/powerpoint/2010/main" val="73848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4" y="175608"/>
            <a:ext cx="8650565" cy="1320800"/>
          </a:xfrm>
        </p:spPr>
        <p:txBody>
          <a:bodyPr>
            <a:normAutofit/>
          </a:bodyPr>
          <a:lstStyle/>
          <a:p>
            <a:r>
              <a:rPr lang="en-GB" sz="6000" u="sng" dirty="0">
                <a:latin typeface="NTPreCursivek" pitchFamily="66" charset="0"/>
              </a:rPr>
              <a:t>How do we teach reading?</a:t>
            </a:r>
          </a:p>
        </p:txBody>
      </p:sp>
      <p:sp>
        <p:nvSpPr>
          <p:cNvPr id="3" name="Content Placeholder 2"/>
          <p:cNvSpPr>
            <a:spLocks noGrp="1"/>
          </p:cNvSpPr>
          <p:nvPr>
            <p:ph idx="1"/>
          </p:nvPr>
        </p:nvSpPr>
        <p:spPr>
          <a:xfrm>
            <a:off x="179512" y="1124744"/>
            <a:ext cx="8435280" cy="4857403"/>
          </a:xfrm>
        </p:spPr>
        <p:txBody>
          <a:bodyPr>
            <a:normAutofit fontScale="92500"/>
          </a:bodyPr>
          <a:lstStyle/>
          <a:p>
            <a:r>
              <a:rPr lang="en-GB" sz="5000" dirty="0">
                <a:latin typeface="NTPreCursivek" pitchFamily="66" charset="0"/>
              </a:rPr>
              <a:t>Floppy’s Phonics</a:t>
            </a:r>
          </a:p>
          <a:p>
            <a:r>
              <a:rPr lang="en-GB" sz="5000" dirty="0">
                <a:latin typeface="NTPreCursivek" pitchFamily="66" charset="0"/>
              </a:rPr>
              <a:t>High frequency words/Helpful Words</a:t>
            </a:r>
          </a:p>
          <a:p>
            <a:r>
              <a:rPr lang="en-GB" sz="5000" dirty="0">
                <a:latin typeface="NTPreCursivek" pitchFamily="66" charset="0"/>
              </a:rPr>
              <a:t>Shared reading</a:t>
            </a:r>
          </a:p>
          <a:p>
            <a:r>
              <a:rPr lang="en-GB" sz="5000" dirty="0">
                <a:latin typeface="NTPreCursivek" pitchFamily="66" charset="0"/>
              </a:rPr>
              <a:t>Individual Reading and Guided Reading</a:t>
            </a:r>
          </a:p>
          <a:p>
            <a:r>
              <a:rPr lang="en-GB" sz="5000" dirty="0">
                <a:latin typeface="NTPreCursivek" pitchFamily="66" charset="0"/>
              </a:rPr>
              <a:t>Speaking and listening</a:t>
            </a:r>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3431114"/>
            <a:ext cx="1724805" cy="172039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165" y="5235703"/>
            <a:ext cx="2722944" cy="1492888"/>
          </a:xfrm>
          <a:prstGeom prst="rect">
            <a:avLst/>
          </a:prstGeom>
        </p:spPr>
      </p:pic>
    </p:spTree>
    <p:extLst>
      <p:ext uri="{BB962C8B-B14F-4D97-AF65-F5344CB8AC3E}">
        <p14:creationId xmlns:p14="http://schemas.microsoft.com/office/powerpoint/2010/main" val="159683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ewlogo4"/>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986249" y="117506"/>
            <a:ext cx="1157751" cy="11072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397" y="142094"/>
            <a:ext cx="8794075" cy="1938992"/>
          </a:xfrm>
          <a:prstGeom prst="rect">
            <a:avLst/>
          </a:prstGeom>
          <a:noFill/>
        </p:spPr>
        <p:txBody>
          <a:bodyPr wrap="square" rtlCol="0">
            <a:spAutoFit/>
          </a:bodyPr>
          <a:lstStyle/>
          <a:p>
            <a:r>
              <a:rPr lang="en-GB" sz="6000" b="1" u="sng" dirty="0">
                <a:solidFill>
                  <a:srgbClr val="00153E"/>
                </a:solidFill>
                <a:latin typeface="NTPreCursivefk" panose="03000400000000000000" pitchFamily="66" charset="0"/>
              </a:rPr>
              <a:t>Learning the letter sounds </a:t>
            </a:r>
            <a:r>
              <a:rPr lang="en-GB" sz="6000" b="1" u="sng" dirty="0">
                <a:solidFill>
                  <a:srgbClr val="00B050"/>
                </a:solidFill>
                <a:latin typeface="NTPreCursivefk" panose="03000400000000000000" pitchFamily="66" charset="0"/>
              </a:rPr>
              <a:t>sounds</a:t>
            </a: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3764"/>
            <a:ext cx="9144000" cy="4458723"/>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055" y="5361487"/>
            <a:ext cx="1515734" cy="1469049"/>
          </a:xfrm>
          <a:prstGeom prst="rect">
            <a:avLst/>
          </a:prstGeom>
        </p:spPr>
      </p:pic>
    </p:spTree>
    <p:extLst>
      <p:ext uri="{BB962C8B-B14F-4D97-AF65-F5344CB8AC3E}">
        <p14:creationId xmlns:p14="http://schemas.microsoft.com/office/powerpoint/2010/main" val="422033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0" y="1270000"/>
            <a:ext cx="9138136" cy="4392535"/>
          </a:xfrm>
        </p:spPr>
      </p:pic>
    </p:spTree>
    <p:extLst>
      <p:ext uri="{BB962C8B-B14F-4D97-AF65-F5344CB8AC3E}">
        <p14:creationId xmlns:p14="http://schemas.microsoft.com/office/powerpoint/2010/main" val="231237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NTPreCursivefk" panose="03000400000000000000" pitchFamily="66" charset="0"/>
              </a:rPr>
              <a:t>Sounds taught in </a:t>
            </a:r>
            <a:r>
              <a:rPr lang="en-GB" dirty="0">
                <a:latin typeface="NTPreCursivefk" panose="03000400000000000000" pitchFamily="66" charset="0"/>
              </a:rPr>
              <a:t>Level 1</a:t>
            </a:r>
            <a:endParaRPr lang="en-GB" sz="3600" dirty="0">
              <a:latin typeface="NTPreCursivefk" panose="03000400000000000000" pitchFamily="66" charset="0"/>
            </a:endParaRPr>
          </a:p>
        </p:txBody>
      </p:sp>
      <p:pic>
        <p:nvPicPr>
          <p:cNvPr id="5" name="Content Placeholder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09153" y="1270000"/>
            <a:ext cx="7488832" cy="4975992"/>
          </a:xfrm>
          <a:prstGeom prst="rect">
            <a:avLst/>
          </a:prstGeom>
        </p:spPr>
      </p:pic>
      <p:sp>
        <p:nvSpPr>
          <p:cNvPr id="7" name="Content Placeholder 6"/>
          <p:cNvSpPr>
            <a:spLocks noGrp="1"/>
          </p:cNvSpPr>
          <p:nvPr>
            <p:ph idx="1"/>
          </p:nvPr>
        </p:nvSpPr>
        <p:spPr/>
        <p:txBody>
          <a:bodyPr/>
          <a:lstStyle/>
          <a:p>
            <a:endParaRPr lang="en-GB"/>
          </a:p>
        </p:txBody>
      </p:sp>
      <p:pic>
        <p:nvPicPr>
          <p:cNvPr id="8" name="Content Placeholder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187" y="5002550"/>
            <a:ext cx="850181" cy="1038813"/>
          </a:xfrm>
          <a:prstGeom prst="rect">
            <a:avLst/>
          </a:prstGeom>
        </p:spPr>
      </p:pic>
    </p:spTree>
    <p:extLst>
      <p:ext uri="{BB962C8B-B14F-4D97-AF65-F5344CB8AC3E}">
        <p14:creationId xmlns:p14="http://schemas.microsoft.com/office/powerpoint/2010/main" val="364723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7056784" cy="1320800"/>
          </a:xfrm>
        </p:spPr>
        <p:txBody>
          <a:bodyPr>
            <a:normAutofit fontScale="90000"/>
          </a:bodyPr>
          <a:lstStyle/>
          <a:p>
            <a:r>
              <a:rPr lang="en-GB" sz="6600" dirty="0">
                <a:latin typeface="NTPreCursivefk" panose="03000400000000000000" pitchFamily="66" charset="0"/>
              </a:rPr>
              <a:t>Sounds taught in level 2</a:t>
            </a:r>
          </a:p>
        </p:txBody>
      </p:sp>
      <p:pic>
        <p:nvPicPr>
          <p:cNvPr id="12" name="Content Placeholder 11"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484784"/>
            <a:ext cx="7560840" cy="4640792"/>
          </a:xfrm>
        </p:spPr>
      </p:pic>
    </p:spTree>
    <p:extLst>
      <p:ext uri="{BB962C8B-B14F-4D97-AF65-F5344CB8AC3E}">
        <p14:creationId xmlns:p14="http://schemas.microsoft.com/office/powerpoint/2010/main" val="42370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354162"/>
          </a:xfrm>
        </p:spPr>
        <p:txBody>
          <a:bodyPr>
            <a:noAutofit/>
          </a:bodyPr>
          <a:lstStyle/>
          <a:p>
            <a:r>
              <a:rPr lang="en-GB" sz="9000" b="1" dirty="0">
                <a:solidFill>
                  <a:srgbClr val="0070C0"/>
                </a:solidFill>
                <a:latin typeface="NTPreCursivek" pitchFamily="66" charset="0"/>
              </a:rPr>
              <a:t>s   a   t   i   p   n</a:t>
            </a:r>
          </a:p>
        </p:txBody>
      </p:sp>
      <p:sp>
        <p:nvSpPr>
          <p:cNvPr id="3" name="Content Placeholder 2"/>
          <p:cNvSpPr>
            <a:spLocks noGrp="1"/>
          </p:cNvSpPr>
          <p:nvPr>
            <p:ph idx="1"/>
          </p:nvPr>
        </p:nvSpPr>
        <p:spPr>
          <a:xfrm>
            <a:off x="1403648" y="2123132"/>
            <a:ext cx="3024336" cy="4421088"/>
          </a:xfrm>
        </p:spPr>
        <p:txBody>
          <a:bodyPr>
            <a:normAutofit fontScale="92500" lnSpcReduction="10000"/>
          </a:bodyPr>
          <a:lstStyle/>
          <a:p>
            <a:pPr marL="0" indent="0" algn="ctr">
              <a:buNone/>
            </a:pPr>
            <a:r>
              <a:rPr lang="en-GB" sz="4000" b="1" u="sng" dirty="0">
                <a:latin typeface="NTPreCursivek" pitchFamily="66" charset="0"/>
              </a:rPr>
              <a:t>Real words:</a:t>
            </a:r>
          </a:p>
          <a:p>
            <a:pPr marL="0" indent="0" algn="ctr">
              <a:buNone/>
            </a:pPr>
            <a:r>
              <a:rPr lang="en-GB" sz="5000" dirty="0">
                <a:latin typeface="NTPreCursivek" pitchFamily="66" charset="0"/>
              </a:rPr>
              <a:t>sat</a:t>
            </a:r>
          </a:p>
          <a:p>
            <a:pPr marL="0" indent="0" algn="ctr">
              <a:buNone/>
            </a:pPr>
            <a:r>
              <a:rPr lang="en-GB" sz="5000" dirty="0">
                <a:latin typeface="NTPreCursivek" pitchFamily="66" charset="0"/>
              </a:rPr>
              <a:t>tin</a:t>
            </a:r>
          </a:p>
          <a:p>
            <a:pPr marL="0" indent="0" algn="ctr">
              <a:buNone/>
            </a:pPr>
            <a:r>
              <a:rPr lang="en-GB" sz="5000" dirty="0">
                <a:latin typeface="NTPreCursivek" pitchFamily="66" charset="0"/>
              </a:rPr>
              <a:t>pat</a:t>
            </a:r>
          </a:p>
          <a:p>
            <a:pPr marL="0" indent="0" algn="ctr">
              <a:buNone/>
            </a:pPr>
            <a:r>
              <a:rPr lang="en-GB" sz="5000" dirty="0">
                <a:latin typeface="NTPreCursivek" pitchFamily="66" charset="0"/>
              </a:rPr>
              <a:t>at</a:t>
            </a:r>
          </a:p>
          <a:p>
            <a:pPr marL="0" indent="0" algn="ctr">
              <a:buNone/>
            </a:pPr>
            <a:r>
              <a:rPr lang="en-GB" sz="5000" dirty="0">
                <a:latin typeface="NTPreCursivek" pitchFamily="66" charset="0"/>
              </a:rPr>
              <a:t>it</a:t>
            </a:r>
          </a:p>
        </p:txBody>
      </p:sp>
      <p:sp>
        <p:nvSpPr>
          <p:cNvPr id="4" name="Content Placeholder 2"/>
          <p:cNvSpPr txBox="1">
            <a:spLocks/>
          </p:cNvSpPr>
          <p:nvPr/>
        </p:nvSpPr>
        <p:spPr>
          <a:xfrm>
            <a:off x="4698264" y="2132856"/>
            <a:ext cx="2809737" cy="444736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4000" b="1" u="sng" dirty="0">
                <a:latin typeface="NTPreCursivek" pitchFamily="66" charset="0"/>
              </a:rPr>
              <a:t>Nonsense words:</a:t>
            </a:r>
          </a:p>
          <a:p>
            <a:pPr marL="0" indent="0" algn="ctr">
              <a:buFont typeface="Arial" pitchFamily="34" charset="0"/>
              <a:buNone/>
            </a:pPr>
            <a:r>
              <a:rPr lang="en-GB" sz="5000" dirty="0">
                <a:latin typeface="NTPreCursivek" pitchFamily="66" charset="0"/>
              </a:rPr>
              <a:t>ta</a:t>
            </a:r>
          </a:p>
          <a:p>
            <a:pPr marL="0" indent="0" algn="ctr">
              <a:buFont typeface="Arial" pitchFamily="34" charset="0"/>
              <a:buNone/>
            </a:pPr>
            <a:r>
              <a:rPr lang="en-GB" sz="5000" dirty="0">
                <a:latin typeface="NTPreCursivek" pitchFamily="66" charset="0"/>
              </a:rPr>
              <a:t>pi</a:t>
            </a:r>
          </a:p>
          <a:p>
            <a:pPr marL="0" indent="0" algn="ctr">
              <a:buFont typeface="Arial" pitchFamily="34" charset="0"/>
              <a:buNone/>
            </a:pPr>
            <a:r>
              <a:rPr lang="en-GB" sz="5000" dirty="0" err="1">
                <a:latin typeface="NTPreCursivek" pitchFamily="66" charset="0"/>
              </a:rPr>
              <a:t>nat</a:t>
            </a:r>
            <a:endParaRPr lang="en-GB" sz="5000" dirty="0">
              <a:latin typeface="NTPreCursivek" pitchFamily="66" charset="0"/>
            </a:endParaRPr>
          </a:p>
          <a:p>
            <a:pPr marL="0" indent="0" algn="ctr">
              <a:buFont typeface="Arial" pitchFamily="34" charset="0"/>
              <a:buNone/>
            </a:pPr>
            <a:r>
              <a:rPr lang="en-GB" sz="5000" dirty="0" err="1">
                <a:latin typeface="NTPreCursivek" pitchFamily="66" charset="0"/>
              </a:rPr>
              <a:t>sa</a:t>
            </a:r>
            <a:endParaRPr lang="en-GB" sz="5000" dirty="0">
              <a:latin typeface="NTPreCursivek" pitchFamily="66" charset="0"/>
            </a:endParaRPr>
          </a:p>
          <a:p>
            <a:pPr marL="0" indent="0" algn="ctr">
              <a:buFont typeface="Arial" pitchFamily="34" charset="0"/>
              <a:buNone/>
            </a:pPr>
            <a:r>
              <a:rPr lang="en-GB" sz="5000" dirty="0" err="1">
                <a:latin typeface="NTPreCursivek" pitchFamily="66" charset="0"/>
              </a:rPr>
              <a:t>ip</a:t>
            </a:r>
            <a:endParaRPr lang="en-GB" sz="5000" dirty="0">
              <a:latin typeface="NTPreCursivek" pitchFamily="66" charset="0"/>
            </a:endParaRPr>
          </a:p>
          <a:p>
            <a:pPr marL="0" indent="0" algn="ctr">
              <a:buFont typeface="Arial" pitchFamily="34" charset="0"/>
              <a:buNone/>
            </a:pPr>
            <a:endParaRPr lang="en-GB" sz="4000" dirty="0">
              <a:latin typeface="NTPreCursivek" pitchFamily="66" charset="0"/>
            </a:endParaRPr>
          </a:p>
        </p:txBody>
      </p:sp>
      <p:pic>
        <p:nvPicPr>
          <p:cNvPr id="6" name="Picture 5" descr="newlogo4"/>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468818" y="5356587"/>
            <a:ext cx="1505372" cy="1439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397" y="142094"/>
            <a:ext cx="9946203" cy="1015663"/>
          </a:xfrm>
          <a:prstGeom prst="rect">
            <a:avLst/>
          </a:prstGeom>
          <a:noFill/>
        </p:spPr>
        <p:txBody>
          <a:bodyPr wrap="square" rtlCol="0">
            <a:spAutoFit/>
          </a:bodyPr>
          <a:lstStyle/>
          <a:p>
            <a:r>
              <a:rPr lang="en-GB" sz="6000" b="1" u="sng" dirty="0">
                <a:solidFill>
                  <a:srgbClr val="00153E"/>
                </a:solidFill>
                <a:latin typeface="NTPreCursivefk" panose="03000400000000000000" pitchFamily="66" charset="0"/>
              </a:rPr>
              <a:t>Learning to blend sounds together</a:t>
            </a:r>
          </a:p>
        </p:txBody>
      </p:sp>
    </p:spTree>
    <p:extLst>
      <p:ext uri="{BB962C8B-B14F-4D97-AF65-F5344CB8AC3E}">
        <p14:creationId xmlns:p14="http://schemas.microsoft.com/office/powerpoint/2010/main" val="210061512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2381</TotalTime>
  <Words>862</Words>
  <Application>Microsoft Office PowerPoint</Application>
  <PresentationFormat>On-screen Show (4:3)</PresentationFormat>
  <Paragraphs>93</Paragraphs>
  <Slides>27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Bradley Hand ITC</vt:lpstr>
      <vt:lpstr>Calibri</vt:lpstr>
      <vt:lpstr>NTPreCursivef</vt:lpstr>
      <vt:lpstr>NTPreCursivefGrey</vt:lpstr>
      <vt:lpstr>NTPreCursivefk</vt:lpstr>
      <vt:lpstr>NTPreCursivek</vt:lpstr>
      <vt:lpstr>NTPrintfGrey</vt:lpstr>
      <vt:lpstr>Trebuchet MS</vt:lpstr>
      <vt:lpstr>Wingdings 3</vt:lpstr>
      <vt:lpstr>Facet</vt:lpstr>
      <vt:lpstr>PowerPoint Presentation</vt:lpstr>
      <vt:lpstr>Aims of the workshop  </vt:lpstr>
      <vt:lpstr>What is phonics? </vt:lpstr>
      <vt:lpstr>How do we teach reading?</vt:lpstr>
      <vt:lpstr>PowerPoint Presentation</vt:lpstr>
      <vt:lpstr>PowerPoint Presentation</vt:lpstr>
      <vt:lpstr>Sounds taught in Level 1</vt:lpstr>
      <vt:lpstr>Sounds taught in level 2</vt:lpstr>
      <vt:lpstr>s   a   t   i   p   n</vt:lpstr>
      <vt:lpstr>Building on initial skills……</vt:lpstr>
      <vt:lpstr>PowerPoint Presentation</vt:lpstr>
      <vt:lpstr>Learning letter formation</vt:lpstr>
      <vt:lpstr>PowerPoint Presentation</vt:lpstr>
      <vt:lpstr>Learning Helpful/tricky words</vt:lpstr>
      <vt:lpstr>How does this all fit together?</vt:lpstr>
      <vt:lpstr>Books we send home; Explaining our reading pack</vt:lpstr>
      <vt:lpstr>Reading Together</vt:lpstr>
      <vt:lpstr>Phonics Homework</vt:lpstr>
      <vt:lpstr>Supporting your child at home with phonics:</vt:lpstr>
      <vt:lpstr>Write a sound inside a muffin case – challenge your child to find a small object that begins with that sound. </vt:lpstr>
      <vt:lpstr>PowerPoint Presentation</vt:lpstr>
      <vt:lpstr>Make a simple pairs game of Helpful Words, or you could even use sound cards. </vt:lpstr>
      <vt:lpstr>Write helpful words or simple words on the ground/on card and play hopscotch. </vt:lpstr>
      <vt:lpstr>Leave word cards around the house as a challenge – can children read them as they head up the stairs to bed? </vt:lpstr>
      <vt:lpstr>PowerPoint Presentation</vt:lpstr>
      <vt:lpstr>PowerPoint Presentation</vt:lpstr>
      <vt:lpstr>Thank you  Dates for your diary  Phonics workshop in class – 9-10   R1 – Tuesday 11th November  R2 – Thursday 13th November R3 – Wednesday 12th November </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c:creator>
  <cp:lastModifiedBy>Thompson, Liz</cp:lastModifiedBy>
  <cp:revision>121</cp:revision>
  <cp:lastPrinted>2016-11-01T15:19:11Z</cp:lastPrinted>
  <dcterms:created xsi:type="dcterms:W3CDTF">2012-09-25T14:56:06Z</dcterms:created>
  <dcterms:modified xsi:type="dcterms:W3CDTF">2025-09-17T09:41:37Z</dcterms:modified>
</cp:coreProperties>
</file>