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315" r:id="rId3"/>
    <p:sldId id="271" r:id="rId4"/>
    <p:sldId id="316" r:id="rId5"/>
    <p:sldId id="317" r:id="rId6"/>
    <p:sldId id="322" r:id="rId7"/>
    <p:sldId id="256" r:id="rId8"/>
    <p:sldId id="284" r:id="rId9"/>
    <p:sldId id="285" r:id="rId10"/>
    <p:sldId id="283" r:id="rId11"/>
    <p:sldId id="288" r:id="rId12"/>
    <p:sldId id="290" r:id="rId13"/>
    <p:sldId id="291" r:id="rId14"/>
    <p:sldId id="280" r:id="rId15"/>
    <p:sldId id="299" r:id="rId16"/>
    <p:sldId id="301" r:id="rId17"/>
    <p:sldId id="318" r:id="rId18"/>
    <p:sldId id="303" r:id="rId19"/>
    <p:sldId id="313" r:id="rId20"/>
    <p:sldId id="304" r:id="rId21"/>
    <p:sldId id="276" r:id="rId22"/>
    <p:sldId id="324" r:id="rId23"/>
    <p:sldId id="314" r:id="rId24"/>
    <p:sldId id="273" r:id="rId25"/>
    <p:sldId id="275"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B2F"/>
    <a:srgbClr val="0D1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p:cViewPr varScale="1">
        <p:scale>
          <a:sx n="75" d="100"/>
          <a:sy n="75" d="100"/>
        </p:scale>
        <p:origin x="127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1A2C29B-97C8-45BA-8E7D-AC9C97A9B5B5}" type="datetimeFigureOut">
              <a:rPr lang="en-GB" smtClean="0"/>
              <a:t>18/06/2025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AFD3C53-0A5C-48F5-92C8-3F7E781BE083}" type="slidenum">
              <a:rPr lang="en-GB" smtClean="0"/>
              <a:t>‹#›</a:t>
            </a:fld>
            <a:endParaRPr lang="en-GB" dirty="0"/>
          </a:p>
        </p:txBody>
      </p:sp>
    </p:spTree>
    <p:extLst>
      <p:ext uri="{BB962C8B-B14F-4D97-AF65-F5344CB8AC3E}">
        <p14:creationId xmlns:p14="http://schemas.microsoft.com/office/powerpoint/2010/main" val="16936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FD3C53-0A5C-48F5-92C8-3F7E781BE083}" type="slidenum">
              <a:rPr lang="en-GB" smtClean="0"/>
              <a:t>15</a:t>
            </a:fld>
            <a:endParaRPr lang="en-GB" dirty="0"/>
          </a:p>
        </p:txBody>
      </p:sp>
    </p:spTree>
    <p:extLst>
      <p:ext uri="{BB962C8B-B14F-4D97-AF65-F5344CB8AC3E}">
        <p14:creationId xmlns:p14="http://schemas.microsoft.com/office/powerpoint/2010/main" val="376088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FD3C53-0A5C-48F5-92C8-3F7E781BE083}" type="slidenum">
              <a:rPr lang="en-GB" smtClean="0"/>
              <a:t>16</a:t>
            </a:fld>
            <a:endParaRPr lang="en-GB" dirty="0"/>
          </a:p>
        </p:txBody>
      </p:sp>
    </p:spTree>
    <p:extLst>
      <p:ext uri="{BB962C8B-B14F-4D97-AF65-F5344CB8AC3E}">
        <p14:creationId xmlns:p14="http://schemas.microsoft.com/office/powerpoint/2010/main" val="64891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206488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65481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154307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166005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112688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10062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355842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17305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97015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53369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383945-A403-4599-B5C1-05766BA37FB3}" type="datetimeFigureOut">
              <a:rPr lang="en-GB" smtClean="0"/>
              <a:t>18/06/2025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2F872E-04E7-48C2-B673-40D0AA5826B5}" type="slidenum">
              <a:rPr lang="en-GB" smtClean="0"/>
              <a:t>‹#›</a:t>
            </a:fld>
            <a:endParaRPr lang="en-GB" dirty="0"/>
          </a:p>
        </p:txBody>
      </p:sp>
    </p:spTree>
    <p:extLst>
      <p:ext uri="{BB962C8B-B14F-4D97-AF65-F5344CB8AC3E}">
        <p14:creationId xmlns:p14="http://schemas.microsoft.com/office/powerpoint/2010/main" val="188798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83945-A403-4599-B5C1-05766BA37FB3}" type="datetimeFigureOut">
              <a:rPr lang="en-GB" smtClean="0"/>
              <a:t>18/06/2025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F872E-04E7-48C2-B673-40D0AA5826B5}" type="slidenum">
              <a:rPr lang="en-GB" smtClean="0"/>
              <a:t>‹#›</a:t>
            </a:fld>
            <a:endParaRPr lang="en-GB" dirty="0"/>
          </a:p>
        </p:txBody>
      </p:sp>
    </p:spTree>
    <p:extLst>
      <p:ext uri="{BB962C8B-B14F-4D97-AF65-F5344CB8AC3E}">
        <p14:creationId xmlns:p14="http://schemas.microsoft.com/office/powerpoint/2010/main" val="2687307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hyperlink" Target="http://www.coolmilk.com/"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tiff"/><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32.tmp"/><Relationship Id="rId4" Type="http://schemas.openxmlformats.org/officeDocument/2006/relationships/image" Target="../media/image31.tmp"/></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16.tiff"/></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16.tiff"/></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tmp"/><Relationship Id="rId2" Type="http://schemas.openxmlformats.org/officeDocument/2006/relationships/image" Target="../media/image39.tmp"/><Relationship Id="rId1" Type="http://schemas.openxmlformats.org/officeDocument/2006/relationships/slideLayout" Target="../slideLayouts/slideLayout2.xml"/><Relationship Id="rId6" Type="http://schemas.openxmlformats.org/officeDocument/2006/relationships/image" Target="../media/image41.tmp"/><Relationship Id="rId5" Type="http://schemas.openxmlformats.org/officeDocument/2006/relationships/image" Target="../media/image16.tiff"/><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westjesmondprimary.org.uk" TargetMode="External"/><Relationship Id="rId7" Type="http://schemas.openxmlformats.org/officeDocument/2006/relationships/image" Target="../media/image49.tmp"/><Relationship Id="rId2" Type="http://schemas.openxmlformats.org/officeDocument/2006/relationships/image" Target="../media/image45.jpeg"/><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tmp"/><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border-embroideries.co.uk/" TargetMode="External"/><Relationship Id="rId7" Type="http://schemas.openxmlformats.org/officeDocument/2006/relationships/image" Target="../media/image19.png"/><Relationship Id="rId2" Type="http://schemas.openxmlformats.org/officeDocument/2006/relationships/image" Target="../media/image16.tiff"/><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tmp"/><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21.tm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H:\wjps banner 2.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130749"/>
          </a:xfrm>
          <a:prstGeom prst="rect">
            <a:avLst/>
          </a:prstGeom>
          <a:noFill/>
          <a:ln>
            <a:noFill/>
          </a:ln>
        </p:spPr>
      </p:pic>
      <p:sp>
        <p:nvSpPr>
          <p:cNvPr id="12" name="Content Placeholder 2"/>
          <p:cNvSpPr txBox="1">
            <a:spLocks/>
          </p:cNvSpPr>
          <p:nvPr/>
        </p:nvSpPr>
        <p:spPr>
          <a:xfrm>
            <a:off x="278205" y="2131597"/>
            <a:ext cx="8712968" cy="3888432"/>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5400" b="1" u="sng" dirty="0">
                <a:solidFill>
                  <a:srgbClr val="002060"/>
                </a:solidFill>
                <a:latin typeface="Arial" panose="020B0604020202020204" pitchFamily="34" charset="0"/>
                <a:cs typeface="Arial" panose="020B0604020202020204" pitchFamily="34" charset="0"/>
              </a:rPr>
              <a:t>Welcome to Reception</a:t>
            </a:r>
          </a:p>
          <a:p>
            <a:pPr marL="0" indent="0" algn="ctr">
              <a:buFont typeface="Arial" panose="020B0604020202020204" pitchFamily="34" charset="0"/>
              <a:buNone/>
            </a:pPr>
            <a:endParaRPr lang="en-GB" sz="6000" dirty="0"/>
          </a:p>
          <a:p>
            <a:pPr marL="0" indent="0" algn="ctr">
              <a:buNone/>
            </a:pPr>
            <a:endParaRPr lang="en-GB" sz="6000" dirty="0">
              <a:cs typeface="Calibri"/>
            </a:endParaRPr>
          </a:p>
        </p:txBody>
      </p:sp>
      <p:pic>
        <p:nvPicPr>
          <p:cNvPr id="2" name="Picture 1">
            <a:extLst>
              <a:ext uri="{FF2B5EF4-FFF2-40B4-BE49-F238E27FC236}">
                <a16:creationId xmlns:a16="http://schemas.microsoft.com/office/drawing/2014/main" id="{AF790187-A058-4B9B-9701-9FBA01D41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9865" y="3079527"/>
            <a:ext cx="2109648" cy="2802505"/>
          </a:xfrm>
          <a:prstGeom prst="rect">
            <a:avLst/>
          </a:prstGeom>
        </p:spPr>
      </p:pic>
      <p:pic>
        <p:nvPicPr>
          <p:cNvPr id="5" name="Picture 5" descr="A picture containing text, person&#10;&#10;Description automatically generated">
            <a:extLst>
              <a:ext uri="{FF2B5EF4-FFF2-40B4-BE49-F238E27FC236}">
                <a16:creationId xmlns:a16="http://schemas.microsoft.com/office/drawing/2014/main" id="{F60FB0AA-FD8F-4B15-9993-D7AAE8C0CDFB}"/>
              </a:ext>
            </a:extLst>
          </p:cNvPr>
          <p:cNvPicPr>
            <a:picLocks noChangeAspect="1"/>
          </p:cNvPicPr>
          <p:nvPr/>
        </p:nvPicPr>
        <p:blipFill>
          <a:blip r:embed="rId4"/>
          <a:stretch>
            <a:fillRect/>
          </a:stretch>
        </p:blipFill>
        <p:spPr>
          <a:xfrm rot="21368346">
            <a:off x="284907" y="3172213"/>
            <a:ext cx="2823353" cy="2087907"/>
          </a:xfrm>
          <a:prstGeom prst="rect">
            <a:avLst/>
          </a:prstGeom>
        </p:spPr>
      </p:pic>
      <p:pic>
        <p:nvPicPr>
          <p:cNvPr id="6" name="Picture 6">
            <a:extLst>
              <a:ext uri="{FF2B5EF4-FFF2-40B4-BE49-F238E27FC236}">
                <a16:creationId xmlns:a16="http://schemas.microsoft.com/office/drawing/2014/main" id="{B67D7704-DFFF-4DD8-BC89-A38CFFF2C283}"/>
              </a:ext>
            </a:extLst>
          </p:cNvPr>
          <p:cNvPicPr>
            <a:picLocks noChangeAspect="1"/>
          </p:cNvPicPr>
          <p:nvPr/>
        </p:nvPicPr>
        <p:blipFill>
          <a:blip r:embed="rId5"/>
          <a:stretch>
            <a:fillRect/>
          </a:stretch>
        </p:blipFill>
        <p:spPr>
          <a:xfrm rot="390327">
            <a:off x="6053084" y="3183254"/>
            <a:ext cx="2919585" cy="2033495"/>
          </a:xfrm>
          <a:prstGeom prst="rect">
            <a:avLst/>
          </a:prstGeom>
        </p:spPr>
      </p:pic>
      <p:pic>
        <p:nvPicPr>
          <p:cNvPr id="7" name="Picture 7">
            <a:extLst>
              <a:ext uri="{FF2B5EF4-FFF2-40B4-BE49-F238E27FC236}">
                <a16:creationId xmlns:a16="http://schemas.microsoft.com/office/drawing/2014/main" id="{A8BFFD8A-B9D4-4490-8FD2-4F212384BECD}"/>
              </a:ext>
            </a:extLst>
          </p:cNvPr>
          <p:cNvPicPr>
            <a:picLocks noChangeAspect="1"/>
          </p:cNvPicPr>
          <p:nvPr/>
        </p:nvPicPr>
        <p:blipFill>
          <a:blip r:embed="rId6"/>
          <a:stretch>
            <a:fillRect/>
          </a:stretch>
        </p:blipFill>
        <p:spPr>
          <a:xfrm rot="21290084">
            <a:off x="2147586" y="4361378"/>
            <a:ext cx="1807839" cy="2442465"/>
          </a:xfrm>
          <a:prstGeom prst="rect">
            <a:avLst/>
          </a:prstGeom>
        </p:spPr>
      </p:pic>
      <p:pic>
        <p:nvPicPr>
          <p:cNvPr id="3" name="Picture 4" descr="A picture containing child, grass, outdoor, little&#10;&#10;Description automatically generated">
            <a:extLst>
              <a:ext uri="{FF2B5EF4-FFF2-40B4-BE49-F238E27FC236}">
                <a16:creationId xmlns:a16="http://schemas.microsoft.com/office/drawing/2014/main" id="{5FB2BE3A-6F34-4893-95CC-2487046540E3}"/>
              </a:ext>
            </a:extLst>
          </p:cNvPr>
          <p:cNvPicPr>
            <a:picLocks noChangeAspect="1"/>
          </p:cNvPicPr>
          <p:nvPr/>
        </p:nvPicPr>
        <p:blipFill>
          <a:blip r:embed="rId7"/>
          <a:stretch>
            <a:fillRect/>
          </a:stretch>
        </p:blipFill>
        <p:spPr>
          <a:xfrm rot="536815">
            <a:off x="5182185" y="4392297"/>
            <a:ext cx="1819359" cy="2412000"/>
          </a:xfrm>
          <a:prstGeom prst="rect">
            <a:avLst/>
          </a:prstGeom>
        </p:spPr>
      </p:pic>
    </p:spTree>
    <p:extLst>
      <p:ext uri="{BB962C8B-B14F-4D97-AF65-F5344CB8AC3E}">
        <p14:creationId xmlns:p14="http://schemas.microsoft.com/office/powerpoint/2010/main" val="203512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583"/>
            <a:ext cx="8229600" cy="706090"/>
          </a:xfrm>
        </p:spPr>
        <p:txBody>
          <a:bodyPr>
            <a:normAutofit fontScale="90000"/>
          </a:bodyPr>
          <a:lstStyle/>
          <a:p>
            <a:r>
              <a:rPr lang="en-GB" dirty="0"/>
              <a:t>Milk &amp; Water </a:t>
            </a:r>
          </a:p>
        </p:txBody>
      </p:sp>
      <p:pic>
        <p:nvPicPr>
          <p:cNvPr id="3" name="Picture 15" descr="Ouseburn master logo_full colour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71" y="83541"/>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Staff Resources\Sept 2011\New Logo\LogoWestJesmondFinal\BlueMon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838" y="46658"/>
            <a:ext cx="1412868" cy="12964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5149" y="1202804"/>
            <a:ext cx="2709889" cy="2024052"/>
          </a:xfrm>
          <a:prstGeom prst="rect">
            <a:avLst/>
          </a:prstGeom>
        </p:spPr>
      </p:pic>
      <p:sp>
        <p:nvSpPr>
          <p:cNvPr id="7" name="TextBox 6"/>
          <p:cNvSpPr txBox="1"/>
          <p:nvPr/>
        </p:nvSpPr>
        <p:spPr>
          <a:xfrm>
            <a:off x="2982315" y="876002"/>
            <a:ext cx="5778833" cy="3046988"/>
          </a:xfrm>
          <a:prstGeom prst="rect">
            <a:avLst/>
          </a:prstGeom>
          <a:noFill/>
        </p:spPr>
        <p:txBody>
          <a:bodyPr wrap="square" rtlCol="0">
            <a:spAutoFit/>
          </a:bodyPr>
          <a:lstStyle/>
          <a:p>
            <a:pPr algn="ctr"/>
            <a:r>
              <a:rPr lang="en-GB" sz="2400" b="1" u="sng" dirty="0"/>
              <a:t>Water Bottles </a:t>
            </a:r>
          </a:p>
          <a:p>
            <a:pPr marL="285750" indent="-285750" algn="just">
              <a:buFont typeface="Arial" panose="020B0604020202020204" pitchFamily="34" charset="0"/>
              <a:buChar char="•"/>
            </a:pPr>
            <a:r>
              <a:rPr lang="en-GB" sz="2000" dirty="0"/>
              <a:t>Your child will need a plastic water bottle with a sports top – clearly named. Easily identifiable water bottles will help your child find theirs amongst the 30! </a:t>
            </a:r>
          </a:p>
          <a:p>
            <a:pPr marL="285750" indent="-285750" algn="just">
              <a:buFont typeface="Arial" panose="020B0604020202020204" pitchFamily="34" charset="0"/>
              <a:buChar char="•"/>
            </a:pPr>
            <a:r>
              <a:rPr lang="en-GB" sz="2000" dirty="0"/>
              <a:t>The bottle will be sent home each night to be washed and refilled.</a:t>
            </a:r>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p:txBody>
      </p:sp>
      <p:sp>
        <p:nvSpPr>
          <p:cNvPr id="8" name="TextBox 7"/>
          <p:cNvSpPr txBox="1"/>
          <p:nvPr/>
        </p:nvSpPr>
        <p:spPr>
          <a:xfrm>
            <a:off x="457200" y="3113388"/>
            <a:ext cx="8469652" cy="3600986"/>
          </a:xfrm>
          <a:prstGeom prst="rect">
            <a:avLst/>
          </a:prstGeom>
          <a:noFill/>
        </p:spPr>
        <p:txBody>
          <a:bodyPr wrap="square" rtlCol="0">
            <a:spAutoFit/>
          </a:bodyPr>
          <a:lstStyle/>
          <a:p>
            <a:pPr algn="ctr"/>
            <a:r>
              <a:rPr lang="en-GB" sz="2400" b="1" u="sng" dirty="0"/>
              <a:t>Milk</a:t>
            </a:r>
          </a:p>
          <a:p>
            <a:pPr marL="342900" indent="-342900" algn="just">
              <a:buFont typeface="Arial" panose="020B0604020202020204" pitchFamily="34" charset="0"/>
              <a:buChar char="•"/>
            </a:pPr>
            <a:r>
              <a:rPr lang="en-GB" sz="2000" dirty="0"/>
              <a:t>Milk is available for </a:t>
            </a:r>
            <a:r>
              <a:rPr lang="en-GB" sz="2000" b="1" u="sng" dirty="0"/>
              <a:t>all </a:t>
            </a:r>
            <a:r>
              <a:rPr lang="en-GB" sz="2000" dirty="0"/>
              <a:t>children</a:t>
            </a:r>
          </a:p>
          <a:p>
            <a:pPr marL="342900" indent="-342900" algn="just">
              <a:buFont typeface="Arial" panose="020B0604020202020204" pitchFamily="34" charset="0"/>
              <a:buChar char="•"/>
            </a:pPr>
            <a:r>
              <a:rPr lang="en-GB" sz="2000" dirty="0"/>
              <a:t>Parents need to sign up via the </a:t>
            </a:r>
            <a:r>
              <a:rPr lang="en-GB" sz="2000" b="1" dirty="0"/>
              <a:t>Cool Milk </a:t>
            </a:r>
            <a:r>
              <a:rPr lang="en-GB" sz="2000" dirty="0"/>
              <a:t>website – </a:t>
            </a:r>
          </a:p>
          <a:p>
            <a:pPr algn="ctr"/>
            <a:r>
              <a:rPr lang="en-GB" sz="2000" u="sng" dirty="0">
                <a:hlinkClick r:id="rId5"/>
              </a:rPr>
              <a:t>www.coolmilk.com</a:t>
            </a:r>
            <a:r>
              <a:rPr lang="en-GB" sz="2000" dirty="0"/>
              <a:t> </a:t>
            </a:r>
          </a:p>
          <a:p>
            <a:pPr marL="342900" indent="-342900" algn="just">
              <a:buFont typeface="Arial" panose="020B0604020202020204" pitchFamily="34" charset="0"/>
              <a:buChar char="•"/>
            </a:pPr>
            <a:r>
              <a:rPr lang="en-GB" sz="2000" dirty="0"/>
              <a:t>Children under the age of 5 receive milk free of charge.</a:t>
            </a:r>
          </a:p>
          <a:p>
            <a:pPr marL="342900" indent="-342900" algn="just">
              <a:buFont typeface="Arial" panose="020B0604020202020204" pitchFamily="34" charset="0"/>
              <a:buChar char="•"/>
            </a:pPr>
            <a:r>
              <a:rPr lang="en-GB" sz="2000" dirty="0"/>
              <a:t>Children over the age of 5 – You will need to ensure you pay for the milk, they will no longer receive one for free!</a:t>
            </a:r>
          </a:p>
          <a:p>
            <a:pPr marL="342900" indent="-342900" algn="just">
              <a:buFont typeface="Arial" panose="020B0604020202020204" pitchFamily="34" charset="0"/>
              <a:buChar char="•"/>
            </a:pPr>
            <a:r>
              <a:rPr lang="en-GB" sz="2000" dirty="0"/>
              <a:t>If your child is eligible for free school meals through Newcastle City Council, school pays for your child’s milk. </a:t>
            </a:r>
          </a:p>
          <a:p>
            <a:pPr algn="ctr"/>
            <a:r>
              <a:rPr lang="en-GB" sz="2000" dirty="0"/>
              <a:t> </a:t>
            </a:r>
            <a:r>
              <a:rPr lang="en-GB" sz="2000" b="1" u="sng" dirty="0"/>
              <a:t>Please inform Cool Milk so they can verify with school</a:t>
            </a:r>
          </a:p>
          <a:p>
            <a:pPr marL="342900" indent="-342900" algn="just">
              <a:buFont typeface="Arial" panose="020B0604020202020204" pitchFamily="34" charset="0"/>
              <a:buChar char="•"/>
            </a:pPr>
            <a:endParaRPr lang="en-GB" sz="2400" dirty="0"/>
          </a:p>
        </p:txBody>
      </p:sp>
      <p:pic>
        <p:nvPicPr>
          <p:cNvPr id="9" name="Picture 8"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5600492"/>
            <a:ext cx="1127298" cy="1092070"/>
          </a:xfrm>
          <a:prstGeom prst="rect">
            <a:avLst/>
          </a:prstGeom>
        </p:spPr>
      </p:pic>
    </p:spTree>
    <p:extLst>
      <p:ext uri="{BB962C8B-B14F-4D97-AF65-F5344CB8AC3E}">
        <p14:creationId xmlns:p14="http://schemas.microsoft.com/office/powerpoint/2010/main" val="277072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t>Healthy Snack</a:t>
            </a:r>
          </a:p>
        </p:txBody>
      </p:sp>
      <p:pic>
        <p:nvPicPr>
          <p:cNvPr id="3" name="Picture 15" descr="Ouseburn master logo_full colour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7929"/>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Staff Resources\Sept 2011\New Logo\LogoWestJesmondFinal\BlueMon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4735"/>
            <a:ext cx="1321618" cy="1212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42547" y="1196752"/>
            <a:ext cx="6475407" cy="6001643"/>
          </a:xfrm>
          <a:prstGeom prst="rect">
            <a:avLst/>
          </a:prstGeom>
          <a:noFill/>
        </p:spPr>
        <p:txBody>
          <a:bodyPr wrap="square" rtlCol="0">
            <a:spAutoFit/>
          </a:bodyPr>
          <a:lstStyle/>
          <a:p>
            <a:pPr marL="285750" indent="-285750" algn="just">
              <a:buFont typeface="Arial" panose="020B0604020202020204" pitchFamily="34" charset="0"/>
              <a:buChar char="•"/>
            </a:pPr>
            <a:r>
              <a:rPr lang="en-GB" dirty="0"/>
              <a:t> </a:t>
            </a:r>
            <a:r>
              <a:rPr lang="en-GB" sz="2400" dirty="0"/>
              <a:t>Your child will be provided with a piece of fruit/vegetables each day.</a:t>
            </a:r>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r>
              <a:rPr lang="en-GB" sz="2400" dirty="0"/>
              <a:t>Please ensure that you have filled in the Fruit Scheme letter saying you would like them to have a piece of free fruit. This will be coming through via </a:t>
            </a:r>
            <a:r>
              <a:rPr lang="en-GB" sz="2400" dirty="0" err="1"/>
              <a:t>Weduc</a:t>
            </a: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r>
              <a:rPr lang="en-GB" sz="2400" dirty="0"/>
              <a:t>Please inform us if your child has an allergy to any fruit or vegetable and we will ensure they do not eat anything they should not.</a:t>
            </a:r>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r>
              <a:rPr lang="en-GB" sz="2400" dirty="0"/>
              <a:t>Please ensure any forms regarding allergies are returned to the office before September</a:t>
            </a:r>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5205" y="2155525"/>
            <a:ext cx="3024338" cy="2258920"/>
          </a:xfrm>
          <a:prstGeom prst="rect">
            <a:avLst/>
          </a:prstGeom>
        </p:spPr>
      </p:pic>
    </p:spTree>
    <p:extLst>
      <p:ext uri="{BB962C8B-B14F-4D97-AF65-F5344CB8AC3E}">
        <p14:creationId xmlns:p14="http://schemas.microsoft.com/office/powerpoint/2010/main" val="201433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t>Lunchtime</a:t>
            </a:r>
          </a:p>
        </p:txBody>
      </p:sp>
      <p:pic>
        <p:nvPicPr>
          <p:cNvPr id="4" name="Picture 3" descr="T:\Staff Resources\Sept 2011\New Logo\LogoWestJesmondFinal\BlueMon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0185" y="155111"/>
            <a:ext cx="963765" cy="884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3768" y="995253"/>
            <a:ext cx="6480720" cy="7109639"/>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Children in years Reception to Year 2 receive a ‘Universal Free School Meal’ – no payments are required by parents</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There are 4-6 options each day. </a:t>
            </a:r>
          </a:p>
          <a:p>
            <a:pPr marL="285750" indent="-285750" algn="just">
              <a:buFont typeface="Arial" panose="020B0604020202020204" pitchFamily="34" charset="0"/>
              <a:buChar char="•"/>
            </a:pPr>
            <a:r>
              <a:rPr lang="en-GB" sz="1600" dirty="0"/>
              <a:t>Each day there is an option for both meat eaters and vegetarians. There is also a Halal option. </a:t>
            </a:r>
          </a:p>
          <a:p>
            <a:pPr marL="285750" indent="-285750" algn="just">
              <a:buFont typeface="Arial" panose="020B0604020202020204" pitchFamily="34" charset="0"/>
              <a:buChar char="•"/>
            </a:pPr>
            <a:r>
              <a:rPr lang="en-GB" sz="1600" dirty="0"/>
              <a:t>In your pack you will find information on how to sign up to our I-pay system so you can choose your child’ s lunch at home. This means you can help the children pick meals they will enjoy, and have a say in ensuring they try lots of different things. </a:t>
            </a:r>
          </a:p>
          <a:p>
            <a:pPr marL="285750" indent="-285750" algn="just">
              <a:buFont typeface="Arial" panose="020B0604020202020204" pitchFamily="34" charset="0"/>
              <a:buChar char="•"/>
            </a:pPr>
            <a:r>
              <a:rPr lang="en-GB" sz="1600" dirty="0"/>
              <a:t>Your child will choose a pudding on the day after they have finished their lunch – there is a choice of fruit on everyday</a:t>
            </a:r>
          </a:p>
          <a:p>
            <a:pPr marL="285750" indent="-285750" algn="just">
              <a:buFont typeface="Arial" panose="020B0604020202020204" pitchFamily="34" charset="0"/>
              <a:buChar char="•"/>
            </a:pPr>
            <a:r>
              <a:rPr lang="en-GB" sz="1600" dirty="0"/>
              <a:t>A drink of water will be provided</a:t>
            </a:r>
          </a:p>
          <a:p>
            <a:pPr marL="285750" indent="-285750" algn="just">
              <a:buFont typeface="Arial" panose="020B0604020202020204" pitchFamily="34" charset="0"/>
              <a:buChar char="•"/>
            </a:pPr>
            <a:r>
              <a:rPr lang="en-GB" sz="1600" dirty="0"/>
              <a:t>The school system will filter lunches for any allergies</a:t>
            </a:r>
          </a:p>
          <a:p>
            <a:pPr marL="285750" indent="-285750" algn="just">
              <a:buFont typeface="Arial" panose="020B0604020202020204" pitchFamily="34" charset="0"/>
              <a:buChar char="•"/>
            </a:pPr>
            <a:r>
              <a:rPr lang="en-GB" sz="1600" dirty="0"/>
              <a:t>Menus are available to view online via the school website</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If your child does not want a school lunch, they can bring a </a:t>
            </a:r>
            <a:r>
              <a:rPr lang="en-GB" sz="1600" b="1" u="sng" dirty="0"/>
              <a:t>packed lunch</a:t>
            </a:r>
          </a:p>
          <a:p>
            <a:pPr algn="just"/>
            <a:endParaRPr lang="en-GB" sz="1600" b="1" u="sng" dirty="0"/>
          </a:p>
          <a:p>
            <a:pPr marL="285750" indent="-285750" algn="just">
              <a:buFont typeface="Arial" panose="020B0604020202020204" pitchFamily="34" charset="0"/>
              <a:buChar char="•"/>
            </a:pPr>
            <a:r>
              <a:rPr lang="en-GB" sz="1600" dirty="0"/>
              <a:t>Please do not give any products containing </a:t>
            </a:r>
          </a:p>
          <a:p>
            <a:pPr algn="just"/>
            <a:r>
              <a:rPr lang="en-GB" sz="1600" dirty="0"/>
              <a:t>      nuts to your child</a:t>
            </a:r>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 y="253578"/>
            <a:ext cx="2480290" cy="15717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51" y="3594330"/>
            <a:ext cx="2056449" cy="137096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427" y="2031186"/>
            <a:ext cx="2088232" cy="1392155"/>
          </a:xfrm>
          <a:prstGeom prst="rect">
            <a:avLst/>
          </a:prstGeom>
        </p:spPr>
      </p:pic>
      <p:pic>
        <p:nvPicPr>
          <p:cNvPr id="10" name="Picture 19" descr="X:\September 2014\EYFS\liz powerpoint\IMG_105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499" y="5136284"/>
            <a:ext cx="2119888" cy="14058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stretch>
            <a:fillRect/>
          </a:stretch>
        </p:blipFill>
        <p:spPr>
          <a:xfrm>
            <a:off x="7642412" y="5509190"/>
            <a:ext cx="1080120" cy="1129216"/>
          </a:xfrm>
          <a:prstGeom prst="rect">
            <a:avLst/>
          </a:prstGeom>
        </p:spPr>
      </p:pic>
    </p:spTree>
    <p:extLst>
      <p:ext uri="{BB962C8B-B14F-4D97-AF65-F5344CB8AC3E}">
        <p14:creationId xmlns:p14="http://schemas.microsoft.com/office/powerpoint/2010/main" val="356599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t>Weduc App</a:t>
            </a:r>
          </a:p>
        </p:txBody>
      </p:sp>
      <p:pic>
        <p:nvPicPr>
          <p:cNvPr id="3" name="Picture 15" descr="Ouseburn master logo_full colour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7929"/>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Staff Resources\Sept 2011\New Logo\LogoWestJesmondFinal\BlueMon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086" y="44734"/>
            <a:ext cx="1412868" cy="1296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638" y="1417860"/>
            <a:ext cx="8856984" cy="3662541"/>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a:t>Weduc is an online payment and communication system </a:t>
            </a:r>
          </a:p>
          <a:p>
            <a:pPr marL="285750" indent="-285750" algn="just">
              <a:buFont typeface="Arial" panose="020B0604020202020204" pitchFamily="34" charset="0"/>
              <a:buChar char="•"/>
            </a:pPr>
            <a:r>
              <a:rPr lang="en-GB" sz="2000" dirty="0"/>
              <a:t>Make online payments 24 hours a day, 7 days a week</a:t>
            </a:r>
          </a:p>
          <a:p>
            <a:pPr marL="285750" indent="-285750" algn="just">
              <a:buFont typeface="Arial" panose="020B0604020202020204" pitchFamily="34" charset="0"/>
              <a:buChar char="•"/>
            </a:pPr>
            <a:r>
              <a:rPr lang="en-GB" sz="2000" dirty="0"/>
              <a:t>Payments are secure and funds will reach school safely</a:t>
            </a:r>
          </a:p>
          <a:p>
            <a:pPr marL="285750" indent="-285750" algn="just">
              <a:buFont typeface="Arial" panose="020B0604020202020204" pitchFamily="34" charset="0"/>
              <a:buChar char="•"/>
            </a:pPr>
            <a:r>
              <a:rPr lang="en-GB" sz="2000" dirty="0"/>
              <a:t>Communication - All newsletters and information are sent via </a:t>
            </a:r>
            <a:r>
              <a:rPr lang="en-GB" sz="2000" dirty="0" err="1"/>
              <a:t>Weduc</a:t>
            </a:r>
            <a:endParaRPr lang="en-GB" sz="2000" dirty="0"/>
          </a:p>
          <a:p>
            <a:pPr marL="285750" indent="-285750" algn="just">
              <a:buFont typeface="Arial" panose="020B0604020202020204" pitchFamily="34" charset="0"/>
              <a:buChar char="•"/>
            </a:pPr>
            <a:r>
              <a:rPr lang="en-GB" sz="2000" dirty="0"/>
              <a:t>Parents are signed up automatically using your email address from admissions.</a:t>
            </a:r>
          </a:p>
          <a:p>
            <a:pPr marL="285750" indent="-285750" algn="just">
              <a:buFont typeface="Arial" panose="020B0604020202020204" pitchFamily="34" charset="0"/>
              <a:buChar char="•"/>
            </a:pPr>
            <a:r>
              <a:rPr lang="en-GB" sz="2000" b="1" dirty="0"/>
              <a:t>Please make sure you are successfully logged onto </a:t>
            </a:r>
            <a:r>
              <a:rPr lang="en-GB" sz="2000" b="1" dirty="0" err="1"/>
              <a:t>Weduc</a:t>
            </a:r>
            <a:r>
              <a:rPr lang="en-GB" sz="2000" b="1" dirty="0"/>
              <a:t> before starting school </a:t>
            </a:r>
            <a:r>
              <a:rPr lang="en-GB" sz="2000" dirty="0"/>
              <a:t>– all communication will come through this. Speak to the office team for help and support. </a:t>
            </a:r>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4087572"/>
            <a:ext cx="3558644" cy="2139076"/>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31791">
            <a:off x="6300192" y="3675003"/>
            <a:ext cx="1562418" cy="2964214"/>
          </a:xfrm>
          <a:prstGeom prst="rect">
            <a:avLst/>
          </a:prstGeom>
        </p:spPr>
      </p:pic>
    </p:spTree>
    <p:extLst>
      <p:ext uri="{BB962C8B-B14F-4D97-AF65-F5344CB8AC3E}">
        <p14:creationId xmlns:p14="http://schemas.microsoft.com/office/powerpoint/2010/main" val="186327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Ouseburn master logo_full colour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7929"/>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Staff Resources\Sept 2011\New Logo\LogoWestJesmondFinal\BlueMon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97929"/>
            <a:ext cx="1412868" cy="12964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61596" y="163013"/>
            <a:ext cx="8229600" cy="1143000"/>
          </a:xfrm>
        </p:spPr>
        <p:txBody>
          <a:bodyPr/>
          <a:lstStyle/>
          <a:p>
            <a:r>
              <a:rPr lang="en-GB" dirty="0"/>
              <a:t>Tapestry</a:t>
            </a:r>
          </a:p>
        </p:txBody>
      </p:sp>
      <p:pic>
        <p:nvPicPr>
          <p:cNvPr id="7" name="Picture 6"/>
          <p:cNvPicPr>
            <a:picLocks noChangeAspect="1"/>
          </p:cNvPicPr>
          <p:nvPr/>
        </p:nvPicPr>
        <p:blipFill>
          <a:blip r:embed="rId4"/>
          <a:stretch>
            <a:fillRect/>
          </a:stretch>
        </p:blipFill>
        <p:spPr>
          <a:xfrm>
            <a:off x="157504" y="1472685"/>
            <a:ext cx="2304256" cy="2304256"/>
          </a:xfrm>
          <a:prstGeom prst="rect">
            <a:avLst/>
          </a:prstGeom>
        </p:spPr>
      </p:pic>
      <p:pic>
        <p:nvPicPr>
          <p:cNvPr id="1028" name="Picture 4" descr="Tapestry Online Journal – King William Playgro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587" y="1628800"/>
            <a:ext cx="1736209" cy="2643974"/>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0" descr="https://s3.eu-west-1.amazonaws.com/forum.eyfs.info/set_resources_4/a40d9846ed0a48c22fb9967b5a935333_tapestry_imac.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13"/>
          <p:cNvPicPr>
            <a:picLocks noChangeAspect="1"/>
          </p:cNvPicPr>
          <p:nvPr/>
        </p:nvPicPr>
        <p:blipFill>
          <a:blip r:embed="rId6"/>
          <a:stretch>
            <a:fillRect/>
          </a:stretch>
        </p:blipFill>
        <p:spPr>
          <a:xfrm>
            <a:off x="2621546" y="1215879"/>
            <a:ext cx="4029495" cy="3193375"/>
          </a:xfrm>
          <a:prstGeom prst="rect">
            <a:avLst/>
          </a:prstGeom>
        </p:spPr>
      </p:pic>
      <p:sp>
        <p:nvSpPr>
          <p:cNvPr id="2" name="TextBox 1"/>
          <p:cNvSpPr txBox="1"/>
          <p:nvPr/>
        </p:nvSpPr>
        <p:spPr>
          <a:xfrm>
            <a:off x="251520" y="4574125"/>
            <a:ext cx="8702892" cy="2031325"/>
          </a:xfrm>
          <a:prstGeom prst="rect">
            <a:avLst/>
          </a:prstGeom>
          <a:noFill/>
        </p:spPr>
        <p:txBody>
          <a:bodyPr wrap="square" rtlCol="0">
            <a:spAutoFit/>
          </a:bodyPr>
          <a:lstStyle/>
          <a:p>
            <a:r>
              <a:rPr lang="en-GB" dirty="0"/>
              <a:t>In Reception we use Tapestry as our online Learning Journal. It is a lovely way of recording your child’s life in Reception and staff will add observations from time to time. Families can be linked to their child’s Tapestry account and login to see photos and videos. You can also add your own observations to let us know about the lovely things you do at home. </a:t>
            </a:r>
          </a:p>
          <a:p>
            <a:endParaRPr lang="en-GB" dirty="0"/>
          </a:p>
          <a:p>
            <a:r>
              <a:rPr lang="en-GB" dirty="0"/>
              <a:t>You will automatically be signed up for Tapestry and will receive an activation email in September to set up your login and passwords. </a:t>
            </a:r>
          </a:p>
        </p:txBody>
      </p:sp>
    </p:spTree>
    <p:extLst>
      <p:ext uri="{BB962C8B-B14F-4D97-AF65-F5344CB8AC3E}">
        <p14:creationId xmlns:p14="http://schemas.microsoft.com/office/powerpoint/2010/main" val="72903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3600" dirty="0"/>
              <a:t>Administration of Medication</a:t>
            </a:r>
          </a:p>
        </p:txBody>
      </p:sp>
      <p:pic>
        <p:nvPicPr>
          <p:cNvPr id="3" name="Picture 15" descr="Ouseburn master logo_full colour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7929"/>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Staff Resources\Sept 2011\New Logo\LogoWestJesmondFinal\BlueMono.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086" y="44734"/>
            <a:ext cx="1412868" cy="1296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7784" y="1474421"/>
            <a:ext cx="5976663" cy="1200329"/>
          </a:xfrm>
          <a:prstGeom prst="rect">
            <a:avLst/>
          </a:prstGeom>
          <a:noFill/>
        </p:spPr>
        <p:txBody>
          <a:bodyPr wrap="square" rtlCol="0">
            <a:spAutoFit/>
          </a:bodyPr>
          <a:lstStyle/>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p:txBody>
      </p:sp>
      <p:pic>
        <p:nvPicPr>
          <p:cNvPr id="2054" name="Picture 6" descr="Image result for childs medication Clip Art">
            <a:extLst>
              <a:ext uri="{FF2B5EF4-FFF2-40B4-BE49-F238E27FC236}">
                <a16:creationId xmlns:a16="http://schemas.microsoft.com/office/drawing/2014/main" id="{E9B56B73-0101-40F4-8EB6-2845BE32A2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29" y="1848683"/>
            <a:ext cx="1451340" cy="12755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09E3F18-99BB-4A1B-80B7-88BB64245AA3}"/>
              </a:ext>
            </a:extLst>
          </p:cNvPr>
          <p:cNvSpPr txBox="1"/>
          <p:nvPr/>
        </p:nvSpPr>
        <p:spPr>
          <a:xfrm>
            <a:off x="1379048" y="908720"/>
            <a:ext cx="7442298" cy="5940088"/>
          </a:xfrm>
          <a:prstGeom prst="rect">
            <a:avLst/>
          </a:prstGeom>
          <a:noFill/>
        </p:spPr>
        <p:txBody>
          <a:bodyPr wrap="square" rtlCol="0">
            <a:spAutoFit/>
          </a:bodyPr>
          <a:lstStyle/>
          <a:p>
            <a:pPr algn="just"/>
            <a:r>
              <a:rPr lang="en-GB" sz="2000" b="1" u="sng" dirty="0"/>
              <a:t>If your child requires medication </a:t>
            </a:r>
            <a:r>
              <a:rPr lang="en-GB" sz="2000" b="1" dirty="0"/>
              <a:t>:</a:t>
            </a:r>
          </a:p>
          <a:p>
            <a:pPr marL="285750" indent="-285750" algn="just">
              <a:buFont typeface="Arial" panose="020B0604020202020204" pitchFamily="34" charset="0"/>
              <a:buChar char="•"/>
            </a:pPr>
            <a:endParaRPr lang="en-GB" sz="2000" dirty="0"/>
          </a:p>
          <a:p>
            <a:pPr marL="285750" indent="-285750" algn="just">
              <a:buFont typeface="Arial" panose="020B0604020202020204" pitchFamily="34" charset="0"/>
              <a:buChar char="•"/>
            </a:pPr>
            <a:r>
              <a:rPr lang="en-GB" sz="2000" dirty="0"/>
              <a:t>Please try to organise doses to be taken outside of school hours.</a:t>
            </a:r>
          </a:p>
          <a:p>
            <a:pPr marL="285750" indent="-285750" algn="just">
              <a:buFont typeface="Arial" panose="020B0604020202020204" pitchFamily="34" charset="0"/>
              <a:buChar char="•"/>
            </a:pPr>
            <a:endParaRPr lang="en-GB" sz="2000" dirty="0"/>
          </a:p>
          <a:p>
            <a:pPr marL="285750" indent="-285750" algn="just">
              <a:buFont typeface="Arial" panose="020B0604020202020204" pitchFamily="34" charset="0"/>
              <a:buChar char="•"/>
            </a:pPr>
            <a:r>
              <a:rPr lang="en-GB" sz="2000" dirty="0"/>
              <a:t>It is school policy not to administer medication, other than in exceptional circumstances.  </a:t>
            </a:r>
          </a:p>
          <a:p>
            <a:pPr algn="just"/>
            <a:endParaRPr lang="en-GB" sz="2000" dirty="0"/>
          </a:p>
          <a:p>
            <a:pPr algn="just"/>
            <a:r>
              <a:rPr lang="en-GB" sz="2000" b="1" u="sng" dirty="0"/>
              <a:t>If your child does require medication in school: (Cream, Inhaler, EpiPen)</a:t>
            </a:r>
          </a:p>
          <a:p>
            <a:pPr marL="285750" indent="-285750" algn="just">
              <a:buFont typeface="Arial" panose="020B0604020202020204" pitchFamily="34" charset="0"/>
              <a:buChar char="•"/>
            </a:pPr>
            <a:endParaRPr lang="en-GB" sz="2000" b="1" dirty="0"/>
          </a:p>
          <a:p>
            <a:pPr marL="285750" indent="-285750" algn="just">
              <a:buFont typeface="Arial" panose="020B0604020202020204" pitchFamily="34" charset="0"/>
              <a:buChar char="•"/>
            </a:pPr>
            <a:r>
              <a:rPr lang="en-GB" sz="2000" dirty="0"/>
              <a:t>Please contact the office to arrange a meeting. </a:t>
            </a:r>
          </a:p>
          <a:p>
            <a:pPr algn="ctr"/>
            <a:endParaRPr lang="en-GB" sz="2000" dirty="0"/>
          </a:p>
          <a:p>
            <a:pPr marL="342900" indent="-342900" algn="just">
              <a:buFont typeface="Arial" panose="020B0604020202020204" pitchFamily="34" charset="0"/>
              <a:buChar char="•"/>
            </a:pPr>
            <a:r>
              <a:rPr lang="en-GB" sz="2000" dirty="0"/>
              <a:t>We will arrange for you to drop off any medication and complete the relevant paperwork before the start of school in September. </a:t>
            </a:r>
            <a:endParaRPr lang="en-GB" sz="2400" dirty="0"/>
          </a:p>
          <a:p>
            <a:pPr algn="ctr"/>
            <a:endParaRPr lang="en-GB" sz="2000" dirty="0"/>
          </a:p>
          <a:p>
            <a:pPr marL="342900" indent="-342900" algn="just">
              <a:buFont typeface="Arial" panose="020B0604020202020204" pitchFamily="34" charset="0"/>
              <a:buChar char="•"/>
            </a:pPr>
            <a:r>
              <a:rPr lang="en-GB" sz="2000" dirty="0"/>
              <a:t>If your child has a health condition, allergy, etc, please make sure you have let us know (you may have already completed this information on your registration forms)</a:t>
            </a:r>
          </a:p>
          <a:p>
            <a:pPr marL="342900" indent="-342900" algn="just">
              <a:buFont typeface="Arial" panose="020B0604020202020204" pitchFamily="34" charset="0"/>
              <a:buChar char="•"/>
            </a:pPr>
            <a:endParaRPr lang="en-GB" sz="2000" dirty="0"/>
          </a:p>
        </p:txBody>
      </p:sp>
    </p:spTree>
    <p:extLst>
      <p:ext uri="{BB962C8B-B14F-4D97-AF65-F5344CB8AC3E}">
        <p14:creationId xmlns:p14="http://schemas.microsoft.com/office/powerpoint/2010/main" val="410735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3600" dirty="0"/>
              <a:t>Breakfast &amp; After School Clubs</a:t>
            </a:r>
          </a:p>
        </p:txBody>
      </p:sp>
      <p:pic>
        <p:nvPicPr>
          <p:cNvPr id="3" name="Picture 15" descr="Ouseburn master logo_full colour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98" y="77795"/>
            <a:ext cx="854807" cy="85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Staff Resources\Sept 2011\New Logo\LogoWestJesmondFinal\BlueMono.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086" y="44734"/>
            <a:ext cx="1412868" cy="1296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7784" y="1474421"/>
            <a:ext cx="5976663" cy="1200329"/>
          </a:xfrm>
          <a:prstGeom prst="rect">
            <a:avLst/>
          </a:prstGeom>
          <a:noFill/>
        </p:spPr>
        <p:txBody>
          <a:bodyPr wrap="square" rtlCol="0">
            <a:spAutoFit/>
          </a:bodyPr>
          <a:lstStyle/>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a:p>
            <a:pPr marL="285750" indent="-285750" algn="just">
              <a:buFont typeface="Arial" panose="020B0604020202020204" pitchFamily="34" charset="0"/>
              <a:buChar char="•"/>
            </a:pPr>
            <a:endParaRPr lang="en-GB" sz="2400" dirty="0"/>
          </a:p>
        </p:txBody>
      </p:sp>
      <p:sp>
        <p:nvSpPr>
          <p:cNvPr id="13" name="TextBox 12">
            <a:extLst>
              <a:ext uri="{FF2B5EF4-FFF2-40B4-BE49-F238E27FC236}">
                <a16:creationId xmlns:a16="http://schemas.microsoft.com/office/drawing/2014/main" id="{F09E3F18-99BB-4A1B-80B7-88BB64245AA3}"/>
              </a:ext>
            </a:extLst>
          </p:cNvPr>
          <p:cNvSpPr txBox="1"/>
          <p:nvPr/>
        </p:nvSpPr>
        <p:spPr>
          <a:xfrm>
            <a:off x="219404" y="932602"/>
            <a:ext cx="8467396" cy="4619726"/>
          </a:xfrm>
          <a:prstGeom prst="rect">
            <a:avLst/>
          </a:prstGeom>
          <a:noFill/>
        </p:spPr>
        <p:txBody>
          <a:bodyPr wrap="square" rtlCol="0">
            <a:spAutoFit/>
          </a:bodyPr>
          <a:lstStyle/>
          <a:p>
            <a:pPr marL="342900" indent="-342900" algn="just">
              <a:buFont typeface="Arial" panose="020B0604020202020204" pitchFamily="34" charset="0"/>
              <a:buChar char="•"/>
            </a:pPr>
            <a:r>
              <a:rPr lang="en-GB" sz="2000" dirty="0"/>
              <a:t>On-site - We have our very own Breakfast &amp; After School Club</a:t>
            </a:r>
          </a:p>
          <a:p>
            <a:pPr marL="342900" indent="-342900" algn="just">
              <a:buFont typeface="Arial" panose="020B0604020202020204" pitchFamily="34" charset="0"/>
              <a:buChar char="•"/>
            </a:pPr>
            <a:r>
              <a:rPr lang="en-GB" sz="2000" dirty="0"/>
              <a:t>The clubs are always in high demand and may have a waiting list.</a:t>
            </a:r>
          </a:p>
          <a:p>
            <a:pPr marL="342900" indent="-342900" algn="just">
              <a:buFont typeface="Arial" panose="020B0604020202020204" pitchFamily="34" charset="0"/>
              <a:buChar char="•"/>
            </a:pPr>
            <a:r>
              <a:rPr lang="en-GB" sz="2000" dirty="0"/>
              <a:t>If you are interested in a space for your child, please contact the school office:</a:t>
            </a:r>
          </a:p>
          <a:p>
            <a:pPr algn="ctr"/>
            <a:r>
              <a:rPr lang="en-GB" sz="3200" dirty="0"/>
              <a:t>0191 2810000 </a:t>
            </a:r>
          </a:p>
          <a:p>
            <a:pPr marL="342900" indent="-342900" algn="just">
              <a:buFont typeface="Arial" panose="020B0604020202020204" pitchFamily="34" charset="0"/>
              <a:buChar char="•"/>
            </a:pPr>
            <a:r>
              <a:rPr lang="en-GB" sz="2000" dirty="0"/>
              <a:t>Please provide details of the days and times you would need for your child.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b="1" u="sng" dirty="0">
                <a:effectLst/>
                <a:latin typeface="Arial" panose="020B0604020202020204" pitchFamily="34" charset="0"/>
                <a:ea typeface="Times New Roman" panose="02020603050405020304" pitchFamily="18" charset="0"/>
                <a:cs typeface="Arial" panose="020B0604020202020204" pitchFamily="34" charset="0"/>
              </a:rPr>
              <a:t>Breakfast club;</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Monday-Friday 8.00am-8.45 am </a:t>
            </a:r>
          </a:p>
          <a:p>
            <a:pPr>
              <a:lnSpc>
                <a:spcPct val="115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(breakfast included)</a:t>
            </a:r>
          </a:p>
          <a:p>
            <a:pPr>
              <a:lnSpc>
                <a:spcPct val="115000"/>
              </a:lnSpc>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b="1" u="sng" dirty="0">
                <a:effectLst/>
                <a:latin typeface="Arial" panose="020B0604020202020204" pitchFamily="34" charset="0"/>
                <a:ea typeface="Times New Roman" panose="02020603050405020304" pitchFamily="18" charset="0"/>
                <a:cs typeface="Arial" panose="020B0604020202020204" pitchFamily="34" charset="0"/>
              </a:rPr>
              <a:t>After School Club;</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Monday – Friday 3.20pm – 5.55pm </a:t>
            </a:r>
          </a:p>
          <a:p>
            <a:pPr>
              <a:lnSpc>
                <a:spcPct val="115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(food included)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9A531BF-4A21-399D-FEEA-BC88DC198381}"/>
              </a:ext>
            </a:extLst>
          </p:cNvPr>
          <p:cNvPicPr>
            <a:picLocks noChangeAspect="1"/>
          </p:cNvPicPr>
          <p:nvPr/>
        </p:nvPicPr>
        <p:blipFill>
          <a:blip r:embed="rId5"/>
          <a:stretch>
            <a:fillRect/>
          </a:stretch>
        </p:blipFill>
        <p:spPr>
          <a:xfrm>
            <a:off x="4844203" y="3125914"/>
            <a:ext cx="2673435" cy="3457448"/>
          </a:xfrm>
          <a:prstGeom prst="rect">
            <a:avLst/>
          </a:prstGeom>
        </p:spPr>
      </p:pic>
    </p:spTree>
    <p:extLst>
      <p:ext uri="{BB962C8B-B14F-4D97-AF65-F5344CB8AC3E}">
        <p14:creationId xmlns:p14="http://schemas.microsoft.com/office/powerpoint/2010/main" val="219746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67092"/>
            <a:ext cx="3024336" cy="1238961"/>
          </a:xfrm>
          <a:prstGeom prst="rect">
            <a:avLst/>
          </a:prstGeom>
        </p:spPr>
      </p:pic>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09170">
            <a:off x="1256431" y="3524477"/>
            <a:ext cx="1852192" cy="2629537"/>
          </a:xfrm>
          <a:prstGeom prst="rect">
            <a:avLst/>
          </a:prstGeom>
        </p:spPr>
      </p:pic>
      <p:pic>
        <p:nvPicPr>
          <p:cNvPr id="13" name="Picture 15" descr="Ouseburn master logo_full colou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30" y="262650"/>
            <a:ext cx="1078118" cy="10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Staff Resources\Sept 2011\New Logo\LogoWestJesmondFinal\BlueMono.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5880" y="262650"/>
            <a:ext cx="1412868" cy="129641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835695" y="332656"/>
            <a:ext cx="5400601" cy="1179079"/>
          </a:xfrm>
        </p:spPr>
        <p:txBody>
          <a:bodyPr/>
          <a:lstStyle/>
          <a:p>
            <a:pPr marL="0" indent="0" algn="ctr">
              <a:buNone/>
            </a:pPr>
            <a:r>
              <a:rPr lang="en-GB" b="1" u="sng" dirty="0"/>
              <a:t>Clubs </a:t>
            </a:r>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1087" y="1299707"/>
            <a:ext cx="2283941" cy="2418708"/>
          </a:xfrm>
          <a:prstGeom prst="rect">
            <a:avLst/>
          </a:prstGeom>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7696" y="4172969"/>
            <a:ext cx="2121392" cy="2157577"/>
          </a:xfrm>
          <a:prstGeom prst="rect">
            <a:avLst/>
          </a:prstGeom>
        </p:spPr>
      </p:pic>
      <p:pic>
        <p:nvPicPr>
          <p:cNvPr id="8" name="Picture 7"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4275" y="2023652"/>
            <a:ext cx="1668690" cy="1694763"/>
          </a:xfrm>
          <a:prstGeom prst="rect">
            <a:avLst/>
          </a:prstGeom>
        </p:spPr>
      </p:pic>
    </p:spTree>
    <p:extLst>
      <p:ext uri="{BB962C8B-B14F-4D97-AF65-F5344CB8AC3E}">
        <p14:creationId xmlns:p14="http://schemas.microsoft.com/office/powerpoint/2010/main" val="337869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580" y="2708920"/>
            <a:ext cx="10441160" cy="2520280"/>
          </a:xfrm>
        </p:spPr>
        <p:txBody>
          <a:bodyPr>
            <a:noAutofit/>
          </a:bodyPr>
          <a:lstStyle/>
          <a:p>
            <a:r>
              <a:rPr lang="en-GB" sz="5000" dirty="0">
                <a:latin typeface="Arial"/>
                <a:cs typeface="Arial"/>
              </a:rPr>
              <a:t>What happens now?</a:t>
            </a:r>
            <a:br>
              <a:rPr lang="en-GB" sz="5000" dirty="0">
                <a:latin typeface="Arial"/>
                <a:cs typeface="Arial"/>
              </a:rPr>
            </a:br>
            <a:r>
              <a:rPr lang="en-GB" sz="5000" dirty="0">
                <a:latin typeface="Arial"/>
                <a:cs typeface="Arial"/>
              </a:rPr>
              <a:t>Getting ready for September</a:t>
            </a:r>
            <a:endParaRPr lang="en-GB" sz="5000" dirty="0">
              <a:latin typeface="Arial" panose="020B0604020202020204" pitchFamily="34" charset="0"/>
              <a:cs typeface="Arial" panose="020B0604020202020204" pitchFamily="34" charset="0"/>
            </a:endParaRPr>
          </a:p>
        </p:txBody>
      </p:sp>
      <p:pic>
        <p:nvPicPr>
          <p:cNvPr id="4" name="Picture 3" descr="H:\wjps banner 2.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708920"/>
          </a:xfrm>
          <a:prstGeom prst="rect">
            <a:avLst/>
          </a:prstGeom>
          <a:noFill/>
          <a:ln>
            <a:noFill/>
          </a:ln>
        </p:spPr>
      </p:pic>
    </p:spTree>
    <p:extLst>
      <p:ext uri="{BB962C8B-B14F-4D97-AF65-F5344CB8AC3E}">
        <p14:creationId xmlns:p14="http://schemas.microsoft.com/office/powerpoint/2010/main" val="126650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0491"/>
            <a:ext cx="8229600" cy="1143000"/>
          </a:xfrm>
        </p:spPr>
        <p:txBody>
          <a:bodyPr/>
          <a:lstStyle/>
          <a:p>
            <a:r>
              <a:rPr lang="en-GB" dirty="0"/>
              <a:t>Class Visits</a:t>
            </a:r>
          </a:p>
        </p:txBody>
      </p:sp>
      <p:sp>
        <p:nvSpPr>
          <p:cNvPr id="3" name="Content Placeholder 2"/>
          <p:cNvSpPr>
            <a:spLocks noGrp="1"/>
          </p:cNvSpPr>
          <p:nvPr>
            <p:ph idx="1"/>
          </p:nvPr>
        </p:nvSpPr>
        <p:spPr>
          <a:xfrm>
            <a:off x="107504" y="1463517"/>
            <a:ext cx="9144000" cy="4857404"/>
          </a:xfrm>
        </p:spPr>
        <p:txBody>
          <a:bodyPr>
            <a:normAutofit fontScale="92500" lnSpcReduction="20000"/>
          </a:bodyPr>
          <a:lstStyle/>
          <a:p>
            <a:pPr marL="0" indent="0">
              <a:buNone/>
            </a:pPr>
            <a:r>
              <a:rPr lang="en-GB" dirty="0">
                <a:solidFill>
                  <a:srgbClr val="0070C0"/>
                </a:solidFill>
              </a:rPr>
              <a:t>R1 –  Group 1: Friday 27</a:t>
            </a:r>
            <a:r>
              <a:rPr lang="en-GB" baseline="30000" dirty="0">
                <a:solidFill>
                  <a:srgbClr val="0070C0"/>
                </a:solidFill>
              </a:rPr>
              <a:t>th</a:t>
            </a:r>
            <a:r>
              <a:rPr lang="en-GB" dirty="0">
                <a:solidFill>
                  <a:srgbClr val="0070C0"/>
                </a:solidFill>
              </a:rPr>
              <a:t> June 1.30pm-2.45pm</a:t>
            </a:r>
          </a:p>
          <a:p>
            <a:pPr marL="0" indent="0">
              <a:buNone/>
            </a:pPr>
            <a:r>
              <a:rPr lang="en-GB" dirty="0">
                <a:solidFill>
                  <a:srgbClr val="0070C0"/>
                </a:solidFill>
              </a:rPr>
              <a:t>          Group 2: Thursday 10</a:t>
            </a:r>
            <a:r>
              <a:rPr lang="en-GB" baseline="30000" dirty="0">
                <a:solidFill>
                  <a:srgbClr val="0070C0"/>
                </a:solidFill>
              </a:rPr>
              <a:t>th</a:t>
            </a:r>
            <a:r>
              <a:rPr lang="en-GB" dirty="0">
                <a:solidFill>
                  <a:srgbClr val="0070C0"/>
                </a:solidFill>
              </a:rPr>
              <a:t> July 1.30pm – 2.45pm </a:t>
            </a:r>
            <a:endParaRPr lang="en-GB" dirty="0"/>
          </a:p>
          <a:p>
            <a:pPr marL="0" indent="0">
              <a:buNone/>
            </a:pPr>
            <a:r>
              <a:rPr lang="en-GB" dirty="0">
                <a:solidFill>
                  <a:srgbClr val="00B050"/>
                </a:solidFill>
              </a:rPr>
              <a:t>R2  - Group 1: Thursday 26</a:t>
            </a:r>
            <a:r>
              <a:rPr lang="en-GB" baseline="30000" dirty="0">
                <a:solidFill>
                  <a:srgbClr val="00B050"/>
                </a:solidFill>
              </a:rPr>
              <a:t>th</a:t>
            </a:r>
            <a:r>
              <a:rPr lang="en-GB" dirty="0">
                <a:solidFill>
                  <a:srgbClr val="00B050"/>
                </a:solidFill>
              </a:rPr>
              <a:t> June1.30pm – 2.45pm</a:t>
            </a:r>
          </a:p>
          <a:p>
            <a:pPr marL="0" indent="0">
              <a:buNone/>
            </a:pPr>
            <a:r>
              <a:rPr lang="en-GB" dirty="0">
                <a:solidFill>
                  <a:srgbClr val="00B050"/>
                </a:solidFill>
              </a:rPr>
              <a:t>         Group 2: Tuesday 8</a:t>
            </a:r>
            <a:r>
              <a:rPr lang="en-GB" baseline="30000" dirty="0">
                <a:solidFill>
                  <a:srgbClr val="00B050"/>
                </a:solidFill>
              </a:rPr>
              <a:t>th</a:t>
            </a:r>
            <a:r>
              <a:rPr lang="en-GB" dirty="0">
                <a:solidFill>
                  <a:srgbClr val="00B050"/>
                </a:solidFill>
              </a:rPr>
              <a:t> July 1.30pm – 2.45pm</a:t>
            </a:r>
            <a:endParaRPr lang="en-GB" dirty="0"/>
          </a:p>
          <a:p>
            <a:pPr marL="0" indent="0">
              <a:buNone/>
            </a:pPr>
            <a:r>
              <a:rPr lang="en-GB" dirty="0">
                <a:solidFill>
                  <a:srgbClr val="FF0000"/>
                </a:solidFill>
              </a:rPr>
              <a:t>R3 – Group 1: Tuesday 24</a:t>
            </a:r>
            <a:r>
              <a:rPr lang="en-GB" baseline="30000" dirty="0">
                <a:solidFill>
                  <a:srgbClr val="FF0000"/>
                </a:solidFill>
              </a:rPr>
              <a:t>th</a:t>
            </a:r>
            <a:r>
              <a:rPr lang="en-GB" dirty="0">
                <a:solidFill>
                  <a:srgbClr val="FF0000"/>
                </a:solidFill>
              </a:rPr>
              <a:t> June 1.30pm – 2.45pm</a:t>
            </a:r>
          </a:p>
          <a:p>
            <a:pPr marL="0" indent="0">
              <a:buNone/>
            </a:pPr>
            <a:r>
              <a:rPr lang="en-GB" dirty="0">
                <a:solidFill>
                  <a:srgbClr val="FF0000"/>
                </a:solidFill>
              </a:rPr>
              <a:t>         Group 2: Monday 7</a:t>
            </a:r>
            <a:r>
              <a:rPr lang="en-GB" baseline="30000" dirty="0">
                <a:solidFill>
                  <a:srgbClr val="FF0000"/>
                </a:solidFill>
              </a:rPr>
              <a:t>th</a:t>
            </a:r>
            <a:r>
              <a:rPr lang="en-GB" dirty="0">
                <a:solidFill>
                  <a:srgbClr val="FF0000"/>
                </a:solidFill>
              </a:rPr>
              <a:t> July 1.30pm-2.45pm </a:t>
            </a:r>
          </a:p>
          <a:p>
            <a:pPr marL="0" indent="0">
              <a:buNone/>
            </a:pPr>
            <a:endParaRPr lang="en-GB" dirty="0">
              <a:solidFill>
                <a:srgbClr val="FF0000"/>
              </a:solidFill>
            </a:endParaRPr>
          </a:p>
          <a:p>
            <a:pPr marL="0" indent="0" algn="ctr">
              <a:buNone/>
            </a:pPr>
            <a:r>
              <a:rPr lang="en-GB" sz="2700" i="1" dirty="0"/>
              <a:t>On the day of your visit, please come to school via the main office where a member of the Reception team will come and meet you at 1.30pm to take you along to your class. If you are unable to attend your allocated day, please let us know and we can hopefully make a change of date. </a:t>
            </a:r>
          </a:p>
        </p:txBody>
      </p:sp>
      <p:pic>
        <p:nvPicPr>
          <p:cNvPr id="4" name="Picture 3" descr="T:\Staff Resources\Sept 2011\New Logo\LogoWestJesmondFinal\BlueMon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80492"/>
            <a:ext cx="1078981" cy="990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Ouseburn master logo_full colour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9874"/>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5877272"/>
            <a:ext cx="915920" cy="887298"/>
          </a:xfrm>
          <a:prstGeom prst="rect">
            <a:avLst/>
          </a:prstGeom>
        </p:spPr>
      </p:pic>
    </p:spTree>
    <p:extLst>
      <p:ext uri="{BB962C8B-B14F-4D97-AF65-F5344CB8AC3E}">
        <p14:creationId xmlns:p14="http://schemas.microsoft.com/office/powerpoint/2010/main" val="389892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50412" y="116632"/>
            <a:ext cx="8640960" cy="6192688"/>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5400" b="1" u="sng" dirty="0">
                <a:solidFill>
                  <a:srgbClr val="002060"/>
                </a:solidFill>
                <a:latin typeface="Arial" panose="020B0604020202020204" pitchFamily="34" charset="0"/>
                <a:cs typeface="Arial" panose="020B0604020202020204" pitchFamily="34" charset="0"/>
              </a:rPr>
              <a:t>Welcome to Reception</a:t>
            </a:r>
          </a:p>
          <a:p>
            <a:pPr marL="0" indent="0" algn="ctr">
              <a:buFont typeface="Arial" panose="020B0604020202020204" pitchFamily="34" charset="0"/>
              <a:buNone/>
            </a:pPr>
            <a:endParaRPr lang="en-GB" sz="2000" b="1" u="sng" dirty="0">
              <a:solidFill>
                <a:srgbClr val="002060"/>
              </a:solidFill>
              <a:latin typeface="Arial" panose="020B0604020202020204" pitchFamily="34" charset="0"/>
              <a:cs typeface="Arial" panose="020B0604020202020204" pitchFamily="34" charset="0"/>
            </a:endParaRPr>
          </a:p>
          <a:p>
            <a:pPr marL="0" indent="0">
              <a:buNone/>
            </a:pPr>
            <a:r>
              <a:rPr lang="en-GB" sz="2400" b="1" dirty="0">
                <a:latin typeface="Arial"/>
                <a:cs typeface="Arial"/>
              </a:rPr>
              <a:t>Our aims for this meeting:</a:t>
            </a:r>
          </a:p>
          <a:p>
            <a:pPr>
              <a:buFont typeface="Arial"/>
              <a:buChar char="•"/>
            </a:pPr>
            <a:r>
              <a:rPr lang="en-GB" sz="2400" dirty="0">
                <a:latin typeface="Arial"/>
                <a:cs typeface="Arial"/>
              </a:rPr>
              <a:t>Meet the Teachers</a:t>
            </a:r>
          </a:p>
          <a:p>
            <a:pPr>
              <a:buFont typeface="Arial"/>
              <a:buChar char="•"/>
            </a:pPr>
            <a:r>
              <a:rPr lang="en-GB" sz="2400" dirty="0">
                <a:latin typeface="Arial"/>
                <a:cs typeface="Arial"/>
              </a:rPr>
              <a:t>Starting school - Part time and Full time period </a:t>
            </a:r>
            <a:endParaRPr lang="en-US" sz="2400" dirty="0">
              <a:latin typeface="Arial"/>
              <a:ea typeface="+mn-lt"/>
              <a:cs typeface="+mn-lt"/>
            </a:endParaRPr>
          </a:p>
          <a:p>
            <a:pPr>
              <a:buFont typeface="Arial"/>
              <a:buChar char="•"/>
            </a:pPr>
            <a:r>
              <a:rPr lang="en-GB" sz="2400" dirty="0">
                <a:latin typeface="Arial"/>
                <a:cs typeface="Arial"/>
              </a:rPr>
              <a:t>General information</a:t>
            </a:r>
            <a:endParaRPr lang="en-US" sz="2400" dirty="0">
              <a:latin typeface="Arial"/>
              <a:ea typeface="+mn-lt"/>
              <a:cs typeface="+mn-lt"/>
            </a:endParaRPr>
          </a:p>
          <a:p>
            <a:pPr>
              <a:buFont typeface="Arial"/>
              <a:buChar char="•"/>
            </a:pPr>
            <a:r>
              <a:rPr lang="en-GB" sz="2400" dirty="0">
                <a:latin typeface="Arial"/>
                <a:cs typeface="Arial"/>
              </a:rPr>
              <a:t>Dates for your diary</a:t>
            </a:r>
          </a:p>
          <a:p>
            <a:pPr>
              <a:buFont typeface="Arial"/>
              <a:buChar char="•"/>
            </a:pPr>
            <a:r>
              <a:rPr lang="en-GB" sz="2400" dirty="0">
                <a:latin typeface="Arial"/>
                <a:cs typeface="Arial"/>
              </a:rPr>
              <a:t>What happens now; Getting ready for September</a:t>
            </a:r>
          </a:p>
          <a:p>
            <a:pPr>
              <a:buFont typeface="Arial"/>
              <a:buChar char="•"/>
            </a:pPr>
            <a:endParaRPr lang="en-GB" sz="2400" dirty="0"/>
          </a:p>
          <a:p>
            <a:pPr marL="0" indent="0" algn="ctr">
              <a:buFont typeface="Arial" panose="020B0604020202020204" pitchFamily="34" charset="0"/>
              <a:buNone/>
            </a:pPr>
            <a:endParaRPr lang="en-GB" sz="6000" dirty="0"/>
          </a:p>
          <a:p>
            <a:pPr marL="0" indent="0" algn="ctr">
              <a:buNone/>
            </a:pPr>
            <a:endParaRPr lang="en-GB" sz="6000" dirty="0">
              <a:cs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41168"/>
            <a:ext cx="9171900" cy="1990569"/>
          </a:xfrm>
          <a:prstGeom prst="rect">
            <a:avLst/>
          </a:prstGeom>
        </p:spPr>
      </p:pic>
    </p:spTree>
    <p:extLst>
      <p:ext uri="{BB962C8B-B14F-4D97-AF65-F5344CB8AC3E}">
        <p14:creationId xmlns:p14="http://schemas.microsoft.com/office/powerpoint/2010/main" val="2915537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FCDC-F254-4F83-8FC5-D0D631516489}"/>
              </a:ext>
            </a:extLst>
          </p:cNvPr>
          <p:cNvSpPr>
            <a:spLocks noGrp="1"/>
          </p:cNvSpPr>
          <p:nvPr>
            <p:ph type="title"/>
          </p:nvPr>
        </p:nvSpPr>
        <p:spPr/>
        <p:txBody>
          <a:bodyPr/>
          <a:lstStyle/>
          <a:p>
            <a:r>
              <a:rPr lang="en-US" dirty="0">
                <a:cs typeface="Calibri"/>
              </a:rPr>
              <a:t>Support already available</a:t>
            </a:r>
            <a:endParaRPr lang="en-US" dirty="0"/>
          </a:p>
        </p:txBody>
      </p:sp>
      <p:sp>
        <p:nvSpPr>
          <p:cNvPr id="4" name="Text Placeholder 3">
            <a:extLst>
              <a:ext uri="{FF2B5EF4-FFF2-40B4-BE49-F238E27FC236}">
                <a16:creationId xmlns:a16="http://schemas.microsoft.com/office/drawing/2014/main" id="{CA9FBFCF-D40B-46D9-A199-69907F0B0A37}"/>
              </a:ext>
            </a:extLst>
          </p:cNvPr>
          <p:cNvSpPr>
            <a:spLocks noGrp="1"/>
          </p:cNvSpPr>
          <p:nvPr>
            <p:ph type="body" idx="1"/>
          </p:nvPr>
        </p:nvSpPr>
        <p:spPr>
          <a:xfrm>
            <a:off x="323336" y="1339464"/>
            <a:ext cx="4040188" cy="917789"/>
          </a:xfrm>
        </p:spPr>
        <p:txBody>
          <a:bodyPr>
            <a:normAutofit/>
          </a:bodyPr>
          <a:lstStyle/>
          <a:p>
            <a:r>
              <a:rPr lang="en-US" dirty="0">
                <a:cs typeface="Calibri"/>
              </a:rPr>
              <a:t>Completing the forms sent via Weduc </a:t>
            </a:r>
            <a:endParaRPr lang="en-US" dirty="0"/>
          </a:p>
        </p:txBody>
      </p:sp>
      <p:pic>
        <p:nvPicPr>
          <p:cNvPr id="7" name="Picture 7">
            <a:extLst>
              <a:ext uri="{FF2B5EF4-FFF2-40B4-BE49-F238E27FC236}">
                <a16:creationId xmlns:a16="http://schemas.microsoft.com/office/drawing/2014/main" id="{E8D9D86B-55AC-42BF-9BA0-78418924CD77}"/>
              </a:ext>
            </a:extLst>
          </p:cNvPr>
          <p:cNvPicPr>
            <a:picLocks noGrp="1" noChangeAspect="1"/>
          </p:cNvPicPr>
          <p:nvPr>
            <p:ph sz="half" idx="2"/>
          </p:nvPr>
        </p:nvPicPr>
        <p:blipFill>
          <a:blip r:embed="rId2"/>
          <a:stretch>
            <a:fillRect/>
          </a:stretch>
        </p:blipFill>
        <p:spPr>
          <a:xfrm>
            <a:off x="413180" y="2409960"/>
            <a:ext cx="2386682" cy="1702445"/>
          </a:xfrm>
        </p:spPr>
      </p:pic>
      <p:sp>
        <p:nvSpPr>
          <p:cNvPr id="5" name="Text Placeholder 4">
            <a:extLst>
              <a:ext uri="{FF2B5EF4-FFF2-40B4-BE49-F238E27FC236}">
                <a16:creationId xmlns:a16="http://schemas.microsoft.com/office/drawing/2014/main" id="{93D3DF26-0678-4B0E-8921-12E70F67FCF5}"/>
              </a:ext>
            </a:extLst>
          </p:cNvPr>
          <p:cNvSpPr>
            <a:spLocks noGrp="1"/>
          </p:cNvSpPr>
          <p:nvPr>
            <p:ph type="body" sz="quarter" idx="3"/>
          </p:nvPr>
        </p:nvSpPr>
        <p:spPr>
          <a:xfrm>
            <a:off x="4449377" y="1710166"/>
            <a:ext cx="4536044" cy="917789"/>
          </a:xfrm>
        </p:spPr>
        <p:txBody>
          <a:bodyPr>
            <a:normAutofit fontScale="85000" lnSpcReduction="10000"/>
          </a:bodyPr>
          <a:lstStyle/>
          <a:p>
            <a:r>
              <a:rPr lang="en-US" dirty="0">
                <a:cs typeface="Calibri"/>
              </a:rPr>
              <a:t>Visiting our school website;</a:t>
            </a:r>
          </a:p>
          <a:p>
            <a:r>
              <a:rPr lang="en-US" b="0" dirty="0">
                <a:ea typeface="+mn-lt"/>
                <a:cs typeface="+mn-lt"/>
                <a:hlinkClick r:id="rId3"/>
              </a:rPr>
              <a:t>https://www.westjesmondprimary.org.uk</a:t>
            </a:r>
            <a:endParaRPr lang="en-US" dirty="0">
              <a:ea typeface="+mn-lt"/>
              <a:cs typeface="+mn-lt"/>
            </a:endParaRPr>
          </a:p>
          <a:p>
            <a:endParaRPr lang="en-US" b="0" dirty="0">
              <a:cs typeface="Calibri"/>
            </a:endParaRPr>
          </a:p>
        </p:txBody>
      </p:sp>
      <p:pic>
        <p:nvPicPr>
          <p:cNvPr id="9" name="Picture 9" descr="Graphical user interface, application&#10;&#10;Description automatically generated">
            <a:extLst>
              <a:ext uri="{FF2B5EF4-FFF2-40B4-BE49-F238E27FC236}">
                <a16:creationId xmlns:a16="http://schemas.microsoft.com/office/drawing/2014/main" id="{807576FE-EEEE-4437-B7AD-BD96D6550FA9}"/>
              </a:ext>
            </a:extLst>
          </p:cNvPr>
          <p:cNvPicPr>
            <a:picLocks noChangeAspect="1"/>
          </p:cNvPicPr>
          <p:nvPr/>
        </p:nvPicPr>
        <p:blipFill>
          <a:blip r:embed="rId4"/>
          <a:stretch>
            <a:fillRect/>
          </a:stretch>
        </p:blipFill>
        <p:spPr>
          <a:xfrm>
            <a:off x="6584469" y="2411627"/>
            <a:ext cx="2318197" cy="4114800"/>
          </a:xfrm>
          <a:prstGeom prst="rect">
            <a:avLst/>
          </a:prstGeom>
        </p:spPr>
      </p:pic>
      <p:pic>
        <p:nvPicPr>
          <p:cNvPr id="10" name="Picture 10" descr="Diagram&#10;&#10;Description automatically generated">
            <a:extLst>
              <a:ext uri="{FF2B5EF4-FFF2-40B4-BE49-F238E27FC236}">
                <a16:creationId xmlns:a16="http://schemas.microsoft.com/office/drawing/2014/main" id="{29B9C2A6-354F-409C-92C1-ADCBC9E79468}"/>
              </a:ext>
            </a:extLst>
          </p:cNvPr>
          <p:cNvPicPr>
            <a:picLocks noChangeAspect="1"/>
          </p:cNvPicPr>
          <p:nvPr/>
        </p:nvPicPr>
        <p:blipFill>
          <a:blip r:embed="rId5"/>
          <a:stretch>
            <a:fillRect/>
          </a:stretch>
        </p:blipFill>
        <p:spPr>
          <a:xfrm rot="-840000">
            <a:off x="215406" y="4812528"/>
            <a:ext cx="1250092" cy="1513510"/>
          </a:xfrm>
          <a:prstGeom prst="rect">
            <a:avLst/>
          </a:prstGeom>
        </p:spPr>
      </p:pic>
      <p:pic>
        <p:nvPicPr>
          <p:cNvPr id="11" name="Picture 11">
            <a:extLst>
              <a:ext uri="{FF2B5EF4-FFF2-40B4-BE49-F238E27FC236}">
                <a16:creationId xmlns:a16="http://schemas.microsoft.com/office/drawing/2014/main" id="{8A69206D-A97D-446A-8F72-0E78285CCEA9}"/>
              </a:ext>
            </a:extLst>
          </p:cNvPr>
          <p:cNvPicPr>
            <a:picLocks noChangeAspect="1"/>
          </p:cNvPicPr>
          <p:nvPr/>
        </p:nvPicPr>
        <p:blipFill>
          <a:blip r:embed="rId6"/>
          <a:stretch>
            <a:fillRect/>
          </a:stretch>
        </p:blipFill>
        <p:spPr>
          <a:xfrm rot="300000">
            <a:off x="1411460" y="4742690"/>
            <a:ext cx="1744363" cy="985271"/>
          </a:xfrm>
          <a:prstGeom prst="rect">
            <a:avLst/>
          </a:prstGeom>
        </p:spPr>
      </p:pic>
      <p:pic>
        <p:nvPicPr>
          <p:cNvPr id="6" name="Content Placeholder 5" descr="Screen Clipping"/>
          <p:cNvPicPr>
            <a:picLocks noGrp="1" noChangeAspect="1"/>
          </p:cNvPicPr>
          <p:nvPr>
            <p:ph sz="quarter" idx="4"/>
          </p:nvPr>
        </p:nvPicPr>
        <p:blipFill>
          <a:blip r:embed="rId7">
            <a:extLst>
              <a:ext uri="{28A0092B-C50C-407E-A947-70E740481C1C}">
                <a14:useLocalDpi xmlns:a14="http://schemas.microsoft.com/office/drawing/2010/main" val="0"/>
              </a:ext>
            </a:extLst>
          </a:blip>
          <a:stretch>
            <a:fillRect/>
          </a:stretch>
        </p:blipFill>
        <p:spPr>
          <a:xfrm>
            <a:off x="3406853" y="2409960"/>
            <a:ext cx="2966204" cy="3252231"/>
          </a:xfrm>
        </p:spPr>
      </p:pic>
    </p:spTree>
    <p:extLst>
      <p:ext uri="{BB962C8B-B14F-4D97-AF65-F5344CB8AC3E}">
        <p14:creationId xmlns:p14="http://schemas.microsoft.com/office/powerpoint/2010/main" val="13476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Ouseburn master logo_full colour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3034"/>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T:\Staff Resources\Sept 2011\New Logo\LogoWestJesmondFinal\BlueMon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83034"/>
            <a:ext cx="1412868" cy="12964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79512" y="258442"/>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latin typeface="+mn-lt"/>
              </a:rPr>
              <a:t>All About Me Poster</a:t>
            </a:r>
          </a:p>
          <a:p>
            <a:endParaRPr lang="en-GB" sz="4000" dirty="0">
              <a:latin typeface="+mn-lt"/>
            </a:endParaRPr>
          </a:p>
          <a:p>
            <a:endParaRPr lang="en-GB" sz="4000" dirty="0">
              <a:latin typeface="+mn-lt"/>
            </a:endParaRPr>
          </a:p>
          <a:p>
            <a:endParaRPr lang="en-GB" sz="1600" dirty="0">
              <a:latin typeface="+mn-lt"/>
            </a:endParaRPr>
          </a:p>
        </p:txBody>
      </p:sp>
      <p:sp>
        <p:nvSpPr>
          <p:cNvPr id="5" name="Content Placeholder 2"/>
          <p:cNvSpPr txBox="1">
            <a:spLocks/>
          </p:cNvSpPr>
          <p:nvPr/>
        </p:nvSpPr>
        <p:spPr>
          <a:xfrm>
            <a:off x="8204" y="1203429"/>
            <a:ext cx="4707812" cy="51411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200" dirty="0">
              <a:solidFill>
                <a:srgbClr val="FF0000"/>
              </a:solidFill>
            </a:endParaRPr>
          </a:p>
          <a:p>
            <a:pPr algn="ctr"/>
            <a:r>
              <a:rPr lang="en-GB" sz="2400" dirty="0"/>
              <a:t>You will find a copy of the</a:t>
            </a:r>
          </a:p>
          <a:p>
            <a:pPr marL="0" indent="0" algn="ctr">
              <a:buNone/>
            </a:pPr>
            <a:r>
              <a:rPr lang="en-GB" sz="2400" dirty="0"/>
              <a:t>     ‘All About Me Poster’ in your</a:t>
            </a:r>
          </a:p>
          <a:p>
            <a:pPr marL="0" indent="0" algn="ctr">
              <a:buNone/>
            </a:pPr>
            <a:r>
              <a:rPr lang="en-GB" sz="2400" dirty="0"/>
              <a:t>     information pack.  </a:t>
            </a:r>
          </a:p>
          <a:p>
            <a:pPr marL="0" indent="0" algn="ctr">
              <a:buNone/>
            </a:pPr>
            <a:endParaRPr lang="en-GB" sz="2400" dirty="0"/>
          </a:p>
          <a:p>
            <a:pPr algn="ctr"/>
            <a:r>
              <a:rPr lang="en-GB" sz="2400" dirty="0"/>
              <a:t>Please complete it with your child and return to the class teacher in </a:t>
            </a:r>
          </a:p>
          <a:p>
            <a:pPr marL="0" indent="0" algn="ctr">
              <a:buNone/>
            </a:pPr>
            <a:r>
              <a:rPr lang="en-GB" sz="2400" dirty="0"/>
              <a:t>September.</a:t>
            </a:r>
          </a:p>
        </p:txBody>
      </p:sp>
      <p:pic>
        <p:nvPicPr>
          <p:cNvPr id="6" name="Picture 5"/>
          <p:cNvPicPr>
            <a:picLocks noChangeAspect="1"/>
          </p:cNvPicPr>
          <p:nvPr/>
        </p:nvPicPr>
        <p:blipFill>
          <a:blip r:embed="rId4"/>
          <a:stretch>
            <a:fillRect/>
          </a:stretch>
        </p:blipFill>
        <p:spPr>
          <a:xfrm>
            <a:off x="4787150" y="1400096"/>
            <a:ext cx="3673282" cy="5203185"/>
          </a:xfrm>
          <a:prstGeom prst="rect">
            <a:avLst/>
          </a:prstGeom>
        </p:spPr>
      </p:pic>
    </p:spTree>
    <p:extLst>
      <p:ext uri="{BB962C8B-B14F-4D97-AF65-F5344CB8AC3E}">
        <p14:creationId xmlns:p14="http://schemas.microsoft.com/office/powerpoint/2010/main" val="424598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23AF-D09C-36ED-A86F-5260C9EFBFDD}"/>
              </a:ext>
            </a:extLst>
          </p:cNvPr>
          <p:cNvSpPr>
            <a:spLocks noGrp="1"/>
          </p:cNvSpPr>
          <p:nvPr>
            <p:ph type="title"/>
          </p:nvPr>
        </p:nvSpPr>
        <p:spPr/>
        <p:txBody>
          <a:bodyPr/>
          <a:lstStyle/>
          <a:p>
            <a:r>
              <a:rPr lang="en-GB" dirty="0"/>
              <a:t>Summer fair</a:t>
            </a:r>
          </a:p>
        </p:txBody>
      </p:sp>
      <p:pic>
        <p:nvPicPr>
          <p:cNvPr id="5" name="Content Placeholder 4">
            <a:extLst>
              <a:ext uri="{FF2B5EF4-FFF2-40B4-BE49-F238E27FC236}">
                <a16:creationId xmlns:a16="http://schemas.microsoft.com/office/drawing/2014/main" id="{A883FED6-76C2-5DC6-7496-AA8C13580B81}"/>
              </a:ext>
            </a:extLst>
          </p:cNvPr>
          <p:cNvPicPr>
            <a:picLocks noGrp="1" noChangeAspect="1"/>
          </p:cNvPicPr>
          <p:nvPr>
            <p:ph idx="1"/>
          </p:nvPr>
        </p:nvPicPr>
        <p:blipFill>
          <a:blip r:embed="rId2"/>
          <a:stretch>
            <a:fillRect/>
          </a:stretch>
        </p:blipFill>
        <p:spPr>
          <a:xfrm>
            <a:off x="437784" y="1417638"/>
            <a:ext cx="3600400" cy="4876492"/>
          </a:xfr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8232" y="2204864"/>
            <a:ext cx="4427984" cy="2998811"/>
          </a:xfrm>
          <a:prstGeom prst="rect">
            <a:avLst/>
          </a:prstGeom>
        </p:spPr>
      </p:pic>
    </p:spTree>
    <p:extLst>
      <p:ext uri="{BB962C8B-B14F-4D97-AF65-F5344CB8AC3E}">
        <p14:creationId xmlns:p14="http://schemas.microsoft.com/office/powerpoint/2010/main" val="3879593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63A095-4759-EE9F-1CED-BE6D803B3494}"/>
              </a:ext>
            </a:extLst>
          </p:cNvPr>
          <p:cNvPicPr>
            <a:picLocks noChangeAspect="1"/>
          </p:cNvPicPr>
          <p:nvPr/>
        </p:nvPicPr>
        <p:blipFill>
          <a:blip r:embed="rId2"/>
          <a:stretch>
            <a:fillRect/>
          </a:stretch>
        </p:blipFill>
        <p:spPr>
          <a:xfrm>
            <a:off x="2157951" y="0"/>
            <a:ext cx="4828097" cy="6858000"/>
          </a:xfrm>
          <a:prstGeom prst="rect">
            <a:avLst/>
          </a:prstGeom>
        </p:spPr>
      </p:pic>
    </p:spTree>
    <p:extLst>
      <p:ext uri="{BB962C8B-B14F-4D97-AF65-F5344CB8AC3E}">
        <p14:creationId xmlns:p14="http://schemas.microsoft.com/office/powerpoint/2010/main" val="2921905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16832"/>
            <a:ext cx="46440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7250427" y="1919804"/>
            <a:ext cx="1835696" cy="933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7164288" y="260648"/>
            <a:ext cx="1835696" cy="933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26D9249-E945-45C0-AC22-32562EE30130}"/>
              </a:ext>
            </a:extLst>
          </p:cNvPr>
          <p:cNvSpPr>
            <a:spLocks noGrp="1"/>
          </p:cNvSpPr>
          <p:nvPr>
            <p:ph type="title"/>
          </p:nvPr>
        </p:nvSpPr>
        <p:spPr/>
        <p:txBody>
          <a:bodyPr/>
          <a:lstStyle/>
          <a:p>
            <a:r>
              <a:rPr lang="en-US" dirty="0">
                <a:cs typeface="Calibri"/>
              </a:rPr>
              <a:t>Being ‘Ready for School’</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91152"/>
            <a:ext cx="7056784" cy="4971825"/>
          </a:xfrm>
          <a:prstGeom prst="rect">
            <a:avLst/>
          </a:prstGeom>
        </p:spPr>
      </p:pic>
    </p:spTree>
    <p:extLst>
      <p:ext uri="{BB962C8B-B14F-4D97-AF65-F5344CB8AC3E}">
        <p14:creationId xmlns:p14="http://schemas.microsoft.com/office/powerpoint/2010/main" val="1673098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924944"/>
            <a:ext cx="8229600" cy="3201219"/>
          </a:xfrm>
        </p:spPr>
        <p:txBody>
          <a:bodyPr>
            <a:normAutofit fontScale="92500" lnSpcReduction="10000"/>
          </a:bodyPr>
          <a:lstStyle/>
          <a:p>
            <a:pPr marL="0" indent="0" algn="ctr">
              <a:buNone/>
            </a:pPr>
            <a:r>
              <a:rPr lang="en-GB" sz="7200" dirty="0"/>
              <a:t>Thank You</a:t>
            </a:r>
          </a:p>
          <a:p>
            <a:pPr algn="ctr"/>
            <a:r>
              <a:rPr lang="en-GB" sz="2800" dirty="0"/>
              <a:t>All of the information from today is included in your welcome pack – please keep it for future reference. </a:t>
            </a:r>
          </a:p>
          <a:p>
            <a:pPr algn="ctr"/>
            <a:r>
              <a:rPr lang="en-GB" sz="2800" dirty="0"/>
              <a:t>The slideshow will be added to the New Starters page on the school website. </a:t>
            </a:r>
          </a:p>
          <a:p>
            <a:pPr algn="ctr"/>
            <a:r>
              <a:rPr lang="en-GB" sz="2800" dirty="0"/>
              <a:t>Any questions please do not hesitate to get in touch. </a:t>
            </a:r>
          </a:p>
          <a:p>
            <a:pPr marL="0" indent="0">
              <a:buNone/>
            </a:pPr>
            <a:endParaRPr lang="en-GB" dirty="0"/>
          </a:p>
          <a:p>
            <a:pPr marL="0" indent="0">
              <a:buNone/>
            </a:pPr>
            <a:endParaRPr lang="en-GB" dirty="0"/>
          </a:p>
        </p:txBody>
      </p:sp>
      <p:pic>
        <p:nvPicPr>
          <p:cNvPr id="4" name="Picture 3" descr="H:\wjps banner 2.png"/>
          <p:cNvPicPr/>
          <p:nvPr/>
        </p:nvPicPr>
        <p:blipFill>
          <a:blip r:embed="rId2">
            <a:extLst>
              <a:ext uri="{28A0092B-C50C-407E-A947-70E740481C1C}">
                <a14:useLocalDpi xmlns:a14="http://schemas.microsoft.com/office/drawing/2010/main" val="0"/>
              </a:ext>
            </a:extLst>
          </a:blip>
          <a:srcRect/>
          <a:stretch>
            <a:fillRect/>
          </a:stretch>
        </p:blipFill>
        <p:spPr bwMode="auto">
          <a:xfrm>
            <a:off x="0" y="-56561"/>
            <a:ext cx="9144000" cy="2708920"/>
          </a:xfrm>
          <a:prstGeom prst="rect">
            <a:avLst/>
          </a:prstGeom>
          <a:noFill/>
          <a:ln>
            <a:noFill/>
          </a:ln>
        </p:spPr>
      </p:pic>
    </p:spTree>
    <p:extLst>
      <p:ext uri="{BB962C8B-B14F-4D97-AF65-F5344CB8AC3E}">
        <p14:creationId xmlns:p14="http://schemas.microsoft.com/office/powerpoint/2010/main" val="359361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70" y="1556792"/>
            <a:ext cx="8711829" cy="288032"/>
          </a:xfrm>
        </p:spPr>
        <p:txBody>
          <a:bodyPr>
            <a:normAutofit fontScale="90000"/>
          </a:bodyPr>
          <a:lstStyle/>
          <a:p>
            <a:br>
              <a:rPr lang="en-GB" sz="3600" b="1" u="sng" dirty="0">
                <a:latin typeface="+mn-lt"/>
              </a:rPr>
            </a:br>
            <a:r>
              <a:rPr lang="en-GB" sz="3600" b="1" u="sng" dirty="0">
                <a:latin typeface="+mn-lt"/>
              </a:rPr>
              <a:t>Starting School - Part-Time Period</a:t>
            </a:r>
            <a:br>
              <a:rPr lang="en-GB" b="1" u="sng" dirty="0">
                <a:latin typeface="NTPreCursivefk" panose="03000400000000000000" pitchFamily="66" charset="0"/>
              </a:rPr>
            </a:br>
            <a:br>
              <a:rPr lang="en-GB" b="1" u="sng" dirty="0"/>
            </a:br>
            <a:r>
              <a:rPr lang="en-GB" sz="3100" u="sng" dirty="0">
                <a:latin typeface="+mn-lt"/>
              </a:rPr>
              <a:t>Tuesday 2</a:t>
            </a:r>
            <a:r>
              <a:rPr lang="en-GB" sz="3100" u="sng" baseline="30000" dirty="0">
                <a:latin typeface="+mn-lt"/>
              </a:rPr>
              <a:t>nd</a:t>
            </a:r>
            <a:r>
              <a:rPr lang="en-GB" sz="3100" u="sng" dirty="0">
                <a:latin typeface="+mn-lt"/>
              </a:rPr>
              <a:t> September – Thursday 11</a:t>
            </a:r>
            <a:r>
              <a:rPr lang="en-GB" sz="3100" u="sng" baseline="30000" dirty="0">
                <a:latin typeface="+mn-lt"/>
              </a:rPr>
              <a:t>th</a:t>
            </a:r>
            <a:r>
              <a:rPr lang="en-GB" sz="3100" u="sng" dirty="0">
                <a:latin typeface="+mn-lt"/>
              </a:rPr>
              <a:t> September </a:t>
            </a:r>
            <a:br>
              <a:rPr lang="en-GB" sz="3100" u="sng" dirty="0">
                <a:latin typeface="+mn-lt"/>
              </a:rPr>
            </a:br>
            <a:br>
              <a:rPr lang="en-GB" sz="3100" dirty="0">
                <a:latin typeface="+mn-lt"/>
              </a:rPr>
            </a:br>
            <a:endParaRPr lang="en-GB" sz="3100" u="sng" dirty="0">
              <a:latin typeface="+mn-lt"/>
            </a:endParaRPr>
          </a:p>
        </p:txBody>
      </p:sp>
      <p:pic>
        <p:nvPicPr>
          <p:cNvPr id="4" name="Picture 3" descr="T:\Staff Resources\Sept 2011\New Logo\LogoWestJesmondFinal\BlueMon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80491"/>
            <a:ext cx="1295005" cy="11882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Ouseburn master logo_full colour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3386"/>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98954" y="2636912"/>
            <a:ext cx="4117196" cy="3139321"/>
          </a:xfrm>
          <a:prstGeom prst="rect">
            <a:avLst/>
          </a:prstGeom>
          <a:noFill/>
        </p:spPr>
        <p:txBody>
          <a:bodyPr wrap="square" rtlCol="0">
            <a:spAutoFit/>
          </a:bodyPr>
          <a:lstStyle/>
          <a:p>
            <a:r>
              <a:rPr lang="en-GB" dirty="0"/>
              <a:t>If your child is in </a:t>
            </a:r>
            <a:r>
              <a:rPr lang="en-GB" b="1" u="sng" dirty="0"/>
              <a:t>Group 1</a:t>
            </a:r>
            <a:r>
              <a:rPr lang="en-GB" dirty="0"/>
              <a:t> they will attend school in a group of 15 for the full day on the dates:</a:t>
            </a:r>
          </a:p>
          <a:p>
            <a:endParaRPr lang="en-GB" dirty="0"/>
          </a:p>
          <a:p>
            <a:r>
              <a:rPr lang="en-GB" b="1" u="sng" dirty="0"/>
              <a:t>Week 1;</a:t>
            </a:r>
          </a:p>
          <a:p>
            <a:r>
              <a:rPr lang="en-GB" b="1" dirty="0"/>
              <a:t>Tuesday 2</a:t>
            </a:r>
            <a:r>
              <a:rPr lang="en-GB" b="1" baseline="30000" dirty="0"/>
              <a:t>nd</a:t>
            </a:r>
            <a:r>
              <a:rPr lang="en-GB" b="1" dirty="0"/>
              <a:t> September</a:t>
            </a:r>
          </a:p>
          <a:p>
            <a:r>
              <a:rPr lang="en-GB" b="1" dirty="0"/>
              <a:t>Wednesday 3</a:t>
            </a:r>
            <a:r>
              <a:rPr lang="en-GB" b="1" baseline="30000" dirty="0"/>
              <a:t>rd</a:t>
            </a:r>
            <a:r>
              <a:rPr lang="en-GB" b="1" dirty="0"/>
              <a:t> September</a:t>
            </a:r>
          </a:p>
          <a:p>
            <a:endParaRPr lang="en-GB" b="1" dirty="0"/>
          </a:p>
          <a:p>
            <a:r>
              <a:rPr lang="en-GB" b="1" u="sng" dirty="0"/>
              <a:t>Week 2;</a:t>
            </a:r>
          </a:p>
          <a:p>
            <a:r>
              <a:rPr lang="en-GB" b="1" dirty="0"/>
              <a:t>Monday 8</a:t>
            </a:r>
            <a:r>
              <a:rPr lang="en-GB" b="1" baseline="30000" dirty="0"/>
              <a:t>th</a:t>
            </a:r>
            <a:r>
              <a:rPr lang="en-GB" b="1" dirty="0"/>
              <a:t> September</a:t>
            </a:r>
          </a:p>
          <a:p>
            <a:r>
              <a:rPr lang="en-GB" b="1" dirty="0"/>
              <a:t>Tuesday 9</a:t>
            </a:r>
            <a:r>
              <a:rPr lang="en-GB" b="1" baseline="30000" dirty="0"/>
              <a:t>th</a:t>
            </a:r>
            <a:r>
              <a:rPr lang="en-GB" b="1" dirty="0"/>
              <a:t> September</a:t>
            </a:r>
          </a:p>
        </p:txBody>
      </p:sp>
      <p:sp>
        <p:nvSpPr>
          <p:cNvPr id="10" name="TextBox 9"/>
          <p:cNvSpPr txBox="1"/>
          <p:nvPr/>
        </p:nvSpPr>
        <p:spPr>
          <a:xfrm>
            <a:off x="4751956" y="2636912"/>
            <a:ext cx="4104456" cy="3416320"/>
          </a:xfrm>
          <a:prstGeom prst="rect">
            <a:avLst/>
          </a:prstGeom>
          <a:noFill/>
        </p:spPr>
        <p:txBody>
          <a:bodyPr wrap="square" rtlCol="0">
            <a:spAutoFit/>
          </a:bodyPr>
          <a:lstStyle/>
          <a:p>
            <a:r>
              <a:rPr lang="en-GB" dirty="0"/>
              <a:t>If your child is in </a:t>
            </a:r>
            <a:r>
              <a:rPr lang="en-GB" b="1" u="sng" dirty="0"/>
              <a:t>Group 2</a:t>
            </a:r>
            <a:r>
              <a:rPr lang="en-GB" dirty="0"/>
              <a:t> and they will </a:t>
            </a:r>
          </a:p>
          <a:p>
            <a:r>
              <a:rPr lang="en-GB" dirty="0"/>
              <a:t>attend school in a group of 15 for the </a:t>
            </a:r>
          </a:p>
          <a:p>
            <a:r>
              <a:rPr lang="en-GB" dirty="0"/>
              <a:t>full day on the dates:</a:t>
            </a:r>
          </a:p>
          <a:p>
            <a:endParaRPr lang="en-GB" dirty="0"/>
          </a:p>
          <a:p>
            <a:r>
              <a:rPr lang="en-GB" b="1" u="sng" dirty="0"/>
              <a:t>Week1;</a:t>
            </a:r>
          </a:p>
          <a:p>
            <a:r>
              <a:rPr lang="en-GB" b="1" dirty="0"/>
              <a:t>Thursday 4</a:t>
            </a:r>
            <a:r>
              <a:rPr lang="en-GB" b="1" baseline="30000" dirty="0"/>
              <a:t>th</a:t>
            </a:r>
            <a:r>
              <a:rPr lang="en-GB" b="1" dirty="0"/>
              <a:t> September</a:t>
            </a:r>
          </a:p>
          <a:p>
            <a:r>
              <a:rPr lang="en-GB" b="1" dirty="0"/>
              <a:t>Friday 5</a:t>
            </a:r>
            <a:r>
              <a:rPr lang="en-GB" b="1" baseline="30000" dirty="0"/>
              <a:t>th</a:t>
            </a:r>
            <a:r>
              <a:rPr lang="en-GB" b="1" dirty="0"/>
              <a:t> September </a:t>
            </a:r>
          </a:p>
          <a:p>
            <a:endParaRPr lang="en-GB" b="1" dirty="0"/>
          </a:p>
          <a:p>
            <a:r>
              <a:rPr lang="en-GB" b="1" u="sng" dirty="0"/>
              <a:t>Week 2;</a:t>
            </a:r>
          </a:p>
          <a:p>
            <a:r>
              <a:rPr lang="en-GB" b="1" dirty="0"/>
              <a:t>Wednesday 10</a:t>
            </a:r>
            <a:r>
              <a:rPr lang="en-GB" b="1" baseline="30000" dirty="0"/>
              <a:t>th</a:t>
            </a:r>
            <a:r>
              <a:rPr lang="en-GB" b="1" dirty="0"/>
              <a:t> September</a:t>
            </a:r>
          </a:p>
          <a:p>
            <a:r>
              <a:rPr lang="en-GB" b="1" dirty="0"/>
              <a:t>Thursday 11</a:t>
            </a:r>
            <a:r>
              <a:rPr lang="en-GB" b="1" baseline="30000" dirty="0"/>
              <a:t>th</a:t>
            </a:r>
            <a:r>
              <a:rPr lang="en-GB" b="1" dirty="0"/>
              <a:t> September </a:t>
            </a:r>
            <a:endParaRPr lang="en-GB" dirty="0"/>
          </a:p>
          <a:p>
            <a:r>
              <a:rPr lang="en-GB" dirty="0"/>
              <a:t> </a:t>
            </a:r>
          </a:p>
        </p:txBody>
      </p:sp>
      <p:sp>
        <p:nvSpPr>
          <p:cNvPr id="3" name="TextBox 2"/>
          <p:cNvSpPr txBox="1"/>
          <p:nvPr/>
        </p:nvSpPr>
        <p:spPr>
          <a:xfrm>
            <a:off x="214938" y="6165304"/>
            <a:ext cx="8645571" cy="369332"/>
          </a:xfrm>
          <a:prstGeom prst="rect">
            <a:avLst/>
          </a:prstGeom>
          <a:noFill/>
        </p:spPr>
        <p:txBody>
          <a:bodyPr wrap="square" rtlCol="0">
            <a:spAutoFit/>
          </a:bodyPr>
          <a:lstStyle/>
          <a:p>
            <a:r>
              <a:rPr lang="en-GB" b="1" u="sng" dirty="0"/>
              <a:t>From Friday 12</a:t>
            </a:r>
            <a:r>
              <a:rPr lang="en-GB" b="1" u="sng" baseline="30000" dirty="0"/>
              <a:t>th</a:t>
            </a:r>
            <a:r>
              <a:rPr lang="en-GB" b="1" u="sng" dirty="0"/>
              <a:t> September, all children will be full time. </a:t>
            </a:r>
            <a:endParaRPr lang="en-GB" dirty="0"/>
          </a:p>
        </p:txBody>
      </p:sp>
    </p:spTree>
    <p:extLst>
      <p:ext uri="{BB962C8B-B14F-4D97-AF65-F5344CB8AC3E}">
        <p14:creationId xmlns:p14="http://schemas.microsoft.com/office/powerpoint/2010/main" val="59627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The School Day</a:t>
            </a:r>
          </a:p>
        </p:txBody>
      </p:sp>
      <p:sp>
        <p:nvSpPr>
          <p:cNvPr id="3" name="Content Placeholder 2"/>
          <p:cNvSpPr txBox="1">
            <a:spLocks/>
          </p:cNvSpPr>
          <p:nvPr/>
        </p:nvSpPr>
        <p:spPr>
          <a:xfrm>
            <a:off x="231821" y="1268760"/>
            <a:ext cx="8712968" cy="5423801"/>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1" u="sng" dirty="0"/>
              <a:t>The Start of the School Day </a:t>
            </a:r>
            <a:endParaRPr lang="en-GB" sz="2400" b="1" dirty="0"/>
          </a:p>
          <a:p>
            <a:pPr marL="0" indent="0">
              <a:buFont typeface="Arial" panose="020B0604020202020204" pitchFamily="34" charset="0"/>
              <a:buNone/>
            </a:pPr>
            <a:r>
              <a:rPr lang="en-GB" sz="2400" b="1" dirty="0"/>
              <a:t>When you arrive at school, please line up on your allocated class spot. </a:t>
            </a:r>
          </a:p>
          <a:p>
            <a:pPr marL="0" indent="0">
              <a:buFont typeface="Arial" panose="020B0604020202020204" pitchFamily="34" charset="0"/>
              <a:buNone/>
            </a:pPr>
            <a:r>
              <a:rPr lang="en-GB" sz="2400" b="1" dirty="0"/>
              <a:t>At 8.45am classroom doors will open ready for school to start.</a:t>
            </a:r>
          </a:p>
          <a:p>
            <a:pPr marL="0" indent="0">
              <a:buFont typeface="Arial" panose="020B0604020202020204" pitchFamily="34" charset="0"/>
              <a:buNone/>
            </a:pPr>
            <a:endParaRPr lang="en-GB" sz="2400" b="1" dirty="0"/>
          </a:p>
          <a:p>
            <a:pPr marL="0" indent="0">
              <a:buFont typeface="Arial" panose="020B0604020202020204" pitchFamily="34" charset="0"/>
              <a:buNone/>
            </a:pPr>
            <a:endParaRPr lang="en-GB" sz="2400" b="1" dirty="0"/>
          </a:p>
          <a:p>
            <a:pPr marL="0" indent="0">
              <a:buFont typeface="Arial" panose="020B0604020202020204" pitchFamily="34" charset="0"/>
              <a:buNone/>
            </a:pPr>
            <a:endParaRPr lang="en-GB" sz="2400" b="1" dirty="0"/>
          </a:p>
          <a:p>
            <a:pPr marL="0" indent="0">
              <a:buFont typeface="Arial" panose="020B0604020202020204" pitchFamily="34" charset="0"/>
              <a:buNone/>
            </a:pPr>
            <a:endParaRPr lang="en-GB" sz="2400" b="1" dirty="0"/>
          </a:p>
          <a:p>
            <a:pPr marL="0" indent="0">
              <a:buFont typeface="Arial" panose="020B0604020202020204" pitchFamily="34" charset="0"/>
              <a:buNone/>
            </a:pPr>
            <a:endParaRPr lang="en-GB" sz="2400" b="1" dirty="0"/>
          </a:p>
          <a:p>
            <a:pPr marL="0" indent="0">
              <a:buFont typeface="Arial" panose="020B0604020202020204" pitchFamily="34" charset="0"/>
              <a:buNone/>
            </a:pPr>
            <a:endParaRPr lang="en-GB" sz="2400" b="1" dirty="0"/>
          </a:p>
          <a:p>
            <a:pPr marL="0" indent="0">
              <a:buFont typeface="Arial" panose="020B0604020202020204" pitchFamily="34" charset="0"/>
              <a:buNone/>
            </a:pPr>
            <a:endParaRPr lang="en-GB" sz="2400" b="1" dirty="0"/>
          </a:p>
          <a:p>
            <a:pPr marL="0" indent="0">
              <a:buFont typeface="Arial" panose="020B0604020202020204" pitchFamily="34" charset="0"/>
              <a:buNone/>
            </a:pPr>
            <a:r>
              <a:rPr lang="en-GB" sz="2400" b="1" dirty="0"/>
              <a:t> </a:t>
            </a:r>
          </a:p>
          <a:p>
            <a:pPr marL="0" indent="0">
              <a:buFont typeface="Arial" panose="020B0604020202020204" pitchFamily="34" charset="0"/>
              <a:buNone/>
            </a:pPr>
            <a:endParaRPr lang="en-GB" sz="2400" b="1" dirty="0"/>
          </a:p>
          <a:p>
            <a:pPr marL="0" indent="0">
              <a:buFont typeface="Arial" panose="020B0604020202020204" pitchFamily="34" charset="0"/>
              <a:buNone/>
            </a:pPr>
            <a:endParaRPr lang="en-GB" sz="2400" b="1" dirty="0"/>
          </a:p>
          <a:p>
            <a:r>
              <a:rPr lang="en-GB" sz="2400" b="1" u="sng" dirty="0"/>
              <a:t>The End of the School Day</a:t>
            </a:r>
          </a:p>
          <a:p>
            <a:pPr marL="0" indent="0">
              <a:buFont typeface="Arial" panose="020B0604020202020204" pitchFamily="34" charset="0"/>
              <a:buNone/>
            </a:pPr>
            <a:r>
              <a:rPr lang="en-GB" sz="2400" b="1" dirty="0"/>
              <a:t>The Reception school day ends at 3:15pm. Please wait on your allocated class spot until teachers open the glass classroom door. </a:t>
            </a:r>
            <a:endParaRPr lang="en-GB" sz="2400" dirty="0"/>
          </a:p>
          <a:p>
            <a:pPr marL="0" indent="0" algn="ctr">
              <a:buFont typeface="Arial" panose="020B0604020202020204" pitchFamily="34" charset="0"/>
              <a:buNone/>
            </a:pPr>
            <a:endParaRPr lang="en-GB" sz="2400" dirty="0">
              <a:solidFill>
                <a:srgbClr val="7030A0"/>
              </a:solidFill>
            </a:endParaRPr>
          </a:p>
        </p:txBody>
      </p:sp>
      <p:pic>
        <p:nvPicPr>
          <p:cNvPr id="4" name="Picture 15" descr="Ouseburn master logo_full colour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3386"/>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Staff Resources\Sept 2011\New Logo\LogoWestJesmondFinal\BlueMon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80491"/>
            <a:ext cx="1295005" cy="11882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26B34378-E916-4276-AA43-779D6331B0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040" y="2574107"/>
            <a:ext cx="2885742" cy="262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p:nvPr/>
        </p:nvPicPr>
        <p:blipFill>
          <a:blip r:embed="rId5" cstate="print">
            <a:extLst>
              <a:ext uri="{28A0092B-C50C-407E-A947-70E740481C1C}">
                <a14:useLocalDpi xmlns:a14="http://schemas.microsoft.com/office/drawing/2010/main" val="0"/>
              </a:ext>
            </a:extLst>
          </a:blip>
          <a:stretch>
            <a:fillRect/>
          </a:stretch>
        </p:blipFill>
        <p:spPr>
          <a:xfrm>
            <a:off x="3583866" y="2668014"/>
            <a:ext cx="4104456" cy="2433140"/>
          </a:xfrm>
          <a:prstGeom prst="rect">
            <a:avLst/>
          </a:prstGeom>
        </p:spPr>
      </p:pic>
      <p:cxnSp>
        <p:nvCxnSpPr>
          <p:cNvPr id="8" name="Straight Arrow Connector 7"/>
          <p:cNvCxnSpPr/>
          <p:nvPr/>
        </p:nvCxnSpPr>
        <p:spPr>
          <a:xfrm flipH="1">
            <a:off x="4427518" y="2780928"/>
            <a:ext cx="3456850" cy="666988"/>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0" name="Text Box 2"/>
          <p:cNvSpPr txBox="1">
            <a:spLocks noChangeArrowheads="1"/>
          </p:cNvSpPr>
          <p:nvPr/>
        </p:nvSpPr>
        <p:spPr bwMode="auto">
          <a:xfrm>
            <a:off x="7783034" y="2521162"/>
            <a:ext cx="1300599" cy="3755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Reception class line-up points</a:t>
            </a:r>
          </a:p>
        </p:txBody>
      </p:sp>
      <p:cxnSp>
        <p:nvCxnSpPr>
          <p:cNvPr id="12" name="Straight Arrow Connector 11"/>
          <p:cNvCxnSpPr/>
          <p:nvPr/>
        </p:nvCxnSpPr>
        <p:spPr>
          <a:xfrm flipH="1" flipV="1">
            <a:off x="5220074" y="3782344"/>
            <a:ext cx="2562960" cy="26012"/>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7711024" y="3607592"/>
            <a:ext cx="1372609" cy="3755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Reception Main Gates</a:t>
            </a:r>
          </a:p>
        </p:txBody>
      </p:sp>
    </p:spTree>
    <p:extLst>
      <p:ext uri="{BB962C8B-B14F-4D97-AF65-F5344CB8AC3E}">
        <p14:creationId xmlns:p14="http://schemas.microsoft.com/office/powerpoint/2010/main" val="27983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7"/>
            <a:ext cx="8229600" cy="1143000"/>
          </a:xfrm>
        </p:spPr>
        <p:txBody>
          <a:bodyPr>
            <a:normAutofit fontScale="90000"/>
          </a:bodyPr>
          <a:lstStyle/>
          <a:p>
            <a:r>
              <a:rPr lang="en-GB" dirty="0"/>
              <a:t>What will happen on the </a:t>
            </a:r>
            <a:br>
              <a:rPr lang="en-GB" dirty="0"/>
            </a:br>
            <a:r>
              <a:rPr lang="en-GB" dirty="0"/>
              <a:t>first day?  </a:t>
            </a:r>
          </a:p>
        </p:txBody>
      </p:sp>
      <p:pic>
        <p:nvPicPr>
          <p:cNvPr id="3" name="Picture 15" descr="Ouseburn master logo_full colour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6826"/>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Staff Resources\Sept 2011\New Logo\LogoWestJesmondFinal\BlueMon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2074" y="73169"/>
            <a:ext cx="1295005" cy="11882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5CABC2A-F8C5-4761-888E-45C25E005EFD}"/>
              </a:ext>
            </a:extLst>
          </p:cNvPr>
          <p:cNvSpPr txBox="1">
            <a:spLocks/>
          </p:cNvSpPr>
          <p:nvPr/>
        </p:nvSpPr>
        <p:spPr>
          <a:xfrm>
            <a:off x="107504" y="1325321"/>
            <a:ext cx="8712968" cy="47419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3500" b="1" u="sng" dirty="0">
              <a:solidFill>
                <a:srgbClr val="7030A0"/>
              </a:solidFill>
            </a:endParaRPr>
          </a:p>
        </p:txBody>
      </p:sp>
      <p:sp>
        <p:nvSpPr>
          <p:cNvPr id="8" name="Content Placeholder 2">
            <a:extLst>
              <a:ext uri="{FF2B5EF4-FFF2-40B4-BE49-F238E27FC236}">
                <a16:creationId xmlns:a16="http://schemas.microsoft.com/office/drawing/2014/main" id="{6C4055CA-C989-4B90-9E62-144FD6057A89}"/>
              </a:ext>
            </a:extLst>
          </p:cNvPr>
          <p:cNvSpPr txBox="1">
            <a:spLocks/>
          </p:cNvSpPr>
          <p:nvPr/>
        </p:nvSpPr>
        <p:spPr>
          <a:xfrm>
            <a:off x="215516" y="1700808"/>
            <a:ext cx="8712968" cy="4741987"/>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7200" dirty="0"/>
              <a:t>Teachers will stand at the classroom door to welcome you and your child into school. </a:t>
            </a:r>
          </a:p>
          <a:p>
            <a:r>
              <a:rPr lang="en-GB" sz="7200" dirty="0"/>
              <a:t>On the first day, we would be happy to welcome one adult to come into school with their child to help them find their peg, their drawer and settle into their new classroom. </a:t>
            </a:r>
          </a:p>
          <a:p>
            <a:r>
              <a:rPr lang="en-GB" sz="7200" dirty="0"/>
              <a:t>Children can hang up their coat and put their water bottle near the sinks. </a:t>
            </a:r>
          </a:p>
          <a:p>
            <a:r>
              <a:rPr lang="en-GB" sz="7200" dirty="0"/>
              <a:t>We will give your child a name sticker to wear for the first morning. </a:t>
            </a:r>
          </a:p>
          <a:p>
            <a:r>
              <a:rPr lang="en-GB" sz="7200" dirty="0"/>
              <a:t>The Teaching Assistants for each class will be there to help and support your child feel at home and find something to play with. </a:t>
            </a:r>
          </a:p>
          <a:p>
            <a:r>
              <a:rPr lang="en-GB" sz="7200" dirty="0"/>
              <a:t>Once your child is settled, adults can give a kiss and cuddle and leave either through the main exit, or the Reception gates. </a:t>
            </a:r>
          </a:p>
          <a:p>
            <a:r>
              <a:rPr lang="en-GB" sz="7200" dirty="0"/>
              <a:t>If your child is upset, please know we will reassure, comfort and settle them.</a:t>
            </a:r>
          </a:p>
          <a:p>
            <a:r>
              <a:rPr lang="en-GB" sz="7200" dirty="0"/>
              <a:t>Often, they are fine once you have reached the school gate and often settle quicker without their grown up. </a:t>
            </a:r>
          </a:p>
          <a:p>
            <a:r>
              <a:rPr lang="en-GB" sz="7200" dirty="0"/>
              <a:t>Once all the children are settled, we will gather the children together on the carpet and begin our first school day! </a:t>
            </a:r>
          </a:p>
          <a:p>
            <a:pPr marL="0" indent="0">
              <a:buNone/>
            </a:pPr>
            <a:endParaRPr lang="en-GB" sz="7200" dirty="0"/>
          </a:p>
          <a:p>
            <a:pPr marL="0" indent="0">
              <a:buNone/>
            </a:pPr>
            <a:r>
              <a:rPr lang="en-GB" sz="7200" dirty="0">
                <a:solidFill>
                  <a:srgbClr val="0070C0"/>
                </a:solidFill>
              </a:rPr>
              <a:t>From the second day, if your child can manage, we would like to then encourage children to come into class by themselves. Families can walk their child to the class door, give a kiss and cuddle and say goodbye. Teachers and Teaching Assistants will then help the children settle into their day. </a:t>
            </a:r>
          </a:p>
          <a:p>
            <a:pPr marL="0" indent="0">
              <a:buNone/>
            </a:pPr>
            <a:endParaRPr lang="en-GB" sz="3300" b="1" u="sng" dirty="0"/>
          </a:p>
          <a:p>
            <a:pPr marL="0" indent="0">
              <a:buNone/>
            </a:pPr>
            <a:endParaRPr lang="en-GB" sz="2400" b="1" u="sng" dirty="0"/>
          </a:p>
          <a:p>
            <a:pPr marL="0" indent="0">
              <a:buNone/>
            </a:pPr>
            <a:endParaRPr lang="en-GB" sz="2400" b="1" u="sng" dirty="0"/>
          </a:p>
          <a:p>
            <a:pPr marL="0" indent="0">
              <a:buNone/>
            </a:pPr>
            <a:endParaRPr lang="en-GB" sz="3500" b="1" u="sng" dirty="0">
              <a:solidFill>
                <a:srgbClr val="7030A0"/>
              </a:solidFill>
            </a:endParaRPr>
          </a:p>
        </p:txBody>
      </p:sp>
    </p:spTree>
    <p:extLst>
      <p:ext uri="{BB962C8B-B14F-4D97-AF65-F5344CB8AC3E}">
        <p14:creationId xmlns:p14="http://schemas.microsoft.com/office/powerpoint/2010/main" val="83043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7"/>
            <a:ext cx="8229600" cy="1143000"/>
          </a:xfrm>
        </p:spPr>
        <p:txBody>
          <a:bodyPr>
            <a:normAutofit fontScale="90000"/>
          </a:bodyPr>
          <a:lstStyle/>
          <a:p>
            <a:r>
              <a:rPr lang="en-GB" dirty="0"/>
              <a:t>What will children need on               their first day</a:t>
            </a:r>
          </a:p>
        </p:txBody>
      </p:sp>
      <p:pic>
        <p:nvPicPr>
          <p:cNvPr id="3" name="Picture 15" descr="Ouseburn master logo_full colour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6826"/>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Staff Resources\Sept 2011\New Logo\LogoWestJesmondFinal\BlueMon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2074" y="73169"/>
            <a:ext cx="1295005" cy="11882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5CABC2A-F8C5-4761-888E-45C25E005EFD}"/>
              </a:ext>
            </a:extLst>
          </p:cNvPr>
          <p:cNvSpPr txBox="1">
            <a:spLocks/>
          </p:cNvSpPr>
          <p:nvPr/>
        </p:nvSpPr>
        <p:spPr>
          <a:xfrm>
            <a:off x="107504" y="1325321"/>
            <a:ext cx="8712968" cy="47419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3500" b="1" u="sng" dirty="0">
              <a:solidFill>
                <a:srgbClr val="7030A0"/>
              </a:solidFill>
            </a:endParaRPr>
          </a:p>
        </p:txBody>
      </p:sp>
      <p:sp>
        <p:nvSpPr>
          <p:cNvPr id="8" name="Content Placeholder 2">
            <a:extLst>
              <a:ext uri="{FF2B5EF4-FFF2-40B4-BE49-F238E27FC236}">
                <a16:creationId xmlns:a16="http://schemas.microsoft.com/office/drawing/2014/main" id="{6C4055CA-C989-4B90-9E62-144FD6057A89}"/>
              </a:ext>
            </a:extLst>
          </p:cNvPr>
          <p:cNvSpPr txBox="1">
            <a:spLocks/>
          </p:cNvSpPr>
          <p:nvPr/>
        </p:nvSpPr>
        <p:spPr>
          <a:xfrm>
            <a:off x="775257" y="1580469"/>
            <a:ext cx="7812868" cy="323643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300" dirty="0"/>
              <a:t>Full school uniform </a:t>
            </a:r>
          </a:p>
          <a:p>
            <a:r>
              <a:rPr lang="en-GB" sz="3300" dirty="0"/>
              <a:t>Named water bottle (please fill it up at home)</a:t>
            </a:r>
          </a:p>
          <a:p>
            <a:r>
              <a:rPr lang="en-GB" sz="3300" dirty="0"/>
              <a:t>Change of clothes in a draw-string bag to leave on their peg (including socks and underwear)</a:t>
            </a:r>
          </a:p>
          <a:p>
            <a:r>
              <a:rPr lang="en-GB" sz="3300" dirty="0"/>
              <a:t>All About Me poster </a:t>
            </a:r>
          </a:p>
          <a:p>
            <a:r>
              <a:rPr lang="en-GB" sz="3300" dirty="0"/>
              <a:t>Packed lunch if they are not having school dinner</a:t>
            </a:r>
          </a:p>
          <a:p>
            <a:pPr marL="0" indent="0">
              <a:buNone/>
            </a:pPr>
            <a:endParaRPr lang="en-GB" sz="2400" b="1" u="sng" dirty="0"/>
          </a:p>
          <a:p>
            <a:pPr marL="0" indent="0">
              <a:buNone/>
            </a:pPr>
            <a:endParaRPr lang="en-GB" sz="2400" b="1" u="sng" dirty="0"/>
          </a:p>
          <a:p>
            <a:pPr marL="0" indent="0">
              <a:buNone/>
            </a:pPr>
            <a:endParaRPr lang="en-GB" sz="3500" b="1" u="sng" dirty="0">
              <a:solidFill>
                <a:srgbClr val="7030A0"/>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9903" y="4694677"/>
            <a:ext cx="2091590" cy="1662419"/>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001" y="4665483"/>
            <a:ext cx="1043883" cy="1588518"/>
          </a:xfrm>
          <a:prstGeom prst="rect">
            <a:avLst/>
          </a:prstGeom>
        </p:spPr>
      </p:pic>
      <p:pic>
        <p:nvPicPr>
          <p:cNvPr id="11" name="Picture 10">
            <a:extLst>
              <a:ext uri="{FF2B5EF4-FFF2-40B4-BE49-F238E27FC236}">
                <a16:creationId xmlns:a16="http://schemas.microsoft.com/office/drawing/2014/main" id="{5285B83F-2C17-2A41-E409-975DBA05B489}"/>
              </a:ext>
            </a:extLst>
          </p:cNvPr>
          <p:cNvPicPr>
            <a:picLocks noChangeAspect="1"/>
          </p:cNvPicPr>
          <p:nvPr/>
        </p:nvPicPr>
        <p:blipFill>
          <a:blip r:embed="rId6"/>
          <a:stretch>
            <a:fillRect/>
          </a:stretch>
        </p:blipFill>
        <p:spPr>
          <a:xfrm>
            <a:off x="5292080" y="4611081"/>
            <a:ext cx="1321062" cy="1829612"/>
          </a:xfrm>
          <a:prstGeom prst="rect">
            <a:avLst/>
          </a:prstGeom>
        </p:spPr>
      </p:pic>
    </p:spTree>
    <p:extLst>
      <p:ext uri="{BB962C8B-B14F-4D97-AF65-F5344CB8AC3E}">
        <p14:creationId xmlns:p14="http://schemas.microsoft.com/office/powerpoint/2010/main" val="43624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580" y="2708920"/>
            <a:ext cx="10441160" cy="2520280"/>
          </a:xfrm>
        </p:spPr>
        <p:txBody>
          <a:bodyPr>
            <a:noAutofit/>
          </a:bodyPr>
          <a:lstStyle/>
          <a:p>
            <a:r>
              <a:rPr lang="en-GB" sz="5000" dirty="0">
                <a:latin typeface="Arial" panose="020B0604020202020204" pitchFamily="34" charset="0"/>
                <a:cs typeface="Arial" panose="020B0604020202020204" pitchFamily="34" charset="0"/>
              </a:rPr>
              <a:t>General Information</a:t>
            </a:r>
          </a:p>
        </p:txBody>
      </p:sp>
      <p:pic>
        <p:nvPicPr>
          <p:cNvPr id="4" name="Picture 3" descr="H:\wjps banner 2.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708920"/>
          </a:xfrm>
          <a:prstGeom prst="rect">
            <a:avLst/>
          </a:prstGeom>
          <a:noFill/>
          <a:ln>
            <a:noFill/>
          </a:ln>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250" y="5497147"/>
            <a:ext cx="1234408" cy="1195833"/>
          </a:xfrm>
          <a:prstGeom prst="rect">
            <a:avLst/>
          </a:prstGeom>
        </p:spPr>
      </p:pic>
    </p:spTree>
    <p:extLst>
      <p:ext uri="{BB962C8B-B14F-4D97-AF65-F5344CB8AC3E}">
        <p14:creationId xmlns:p14="http://schemas.microsoft.com/office/powerpoint/2010/main" val="373589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5568"/>
            <a:ext cx="8229600" cy="778098"/>
          </a:xfrm>
        </p:spPr>
        <p:txBody>
          <a:bodyPr/>
          <a:lstStyle/>
          <a:p>
            <a:r>
              <a:rPr lang="en-GB" dirty="0"/>
              <a:t>School Uniform</a:t>
            </a:r>
          </a:p>
        </p:txBody>
      </p:sp>
      <p:pic>
        <p:nvPicPr>
          <p:cNvPr id="4" name="Picture 3" descr="T:\Staff Resources\Sept 2011\New Logo\LogoWestJesmondFinal\BlueMon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97" y="90610"/>
            <a:ext cx="1455566" cy="13355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3429000"/>
            <a:ext cx="7920880" cy="400110"/>
          </a:xfrm>
          <a:prstGeom prst="rect">
            <a:avLst/>
          </a:prstGeom>
          <a:noFill/>
        </p:spPr>
        <p:txBody>
          <a:bodyPr wrap="square" rtlCol="0">
            <a:spAutoFit/>
          </a:bodyPr>
          <a:lstStyle/>
          <a:p>
            <a:endParaRPr lang="en-GB" sz="2000" dirty="0"/>
          </a:p>
        </p:txBody>
      </p:sp>
      <p:sp>
        <p:nvSpPr>
          <p:cNvPr id="7" name="TextBox 6"/>
          <p:cNvSpPr txBox="1"/>
          <p:nvPr/>
        </p:nvSpPr>
        <p:spPr>
          <a:xfrm>
            <a:off x="531375" y="1471248"/>
            <a:ext cx="8425490" cy="3323987"/>
          </a:xfrm>
          <a:prstGeom prst="rect">
            <a:avLst/>
          </a:prstGeom>
          <a:noFill/>
        </p:spPr>
        <p:txBody>
          <a:bodyPr wrap="square" rtlCol="0">
            <a:spAutoFit/>
          </a:bodyPr>
          <a:lstStyle/>
          <a:p>
            <a:r>
              <a:rPr lang="en-GB" dirty="0"/>
              <a:t>   All school uniform can be purchased from:  </a:t>
            </a:r>
            <a:r>
              <a:rPr lang="en-GB" u="sng" dirty="0">
                <a:hlinkClick r:id="rId3"/>
              </a:rPr>
              <a:t>www.border-embroideries.co.uk</a:t>
            </a:r>
            <a:endParaRPr lang="en-GB" u="sng" dirty="0"/>
          </a:p>
          <a:p>
            <a:pPr algn="ctr"/>
            <a:endParaRPr lang="en-GB" u="sng" dirty="0"/>
          </a:p>
          <a:p>
            <a:pPr algn="ctr"/>
            <a:r>
              <a:rPr lang="en-GB" sz="1600" b="1" u="sng" dirty="0"/>
              <a:t>School uniform – Please ensure it is clearly labelled</a:t>
            </a:r>
          </a:p>
          <a:p>
            <a:r>
              <a:rPr lang="en-GB" b="1" u="sng" dirty="0"/>
              <a:t>General Uniform </a:t>
            </a:r>
          </a:p>
          <a:p>
            <a:pPr marL="285750" lvl="0" indent="-285750">
              <a:buFont typeface="Arial" panose="020B0604020202020204" pitchFamily="34" charset="0"/>
              <a:buChar char="•"/>
            </a:pPr>
            <a:r>
              <a:rPr lang="en-GB" sz="1500" dirty="0"/>
              <a:t>Navy blue sweatshirt or cardigan </a:t>
            </a:r>
          </a:p>
          <a:p>
            <a:pPr marL="285750" lvl="0" indent="-285750">
              <a:buFont typeface="Arial" panose="020B0604020202020204" pitchFamily="34" charset="0"/>
              <a:buChar char="•"/>
            </a:pPr>
            <a:r>
              <a:rPr lang="en-GB" sz="1500" dirty="0"/>
              <a:t>Yellow or navy blue polo shirt with or without the school logo </a:t>
            </a:r>
          </a:p>
          <a:p>
            <a:pPr marL="285750" lvl="0" indent="-285750">
              <a:buFont typeface="Arial" panose="020B0604020202020204" pitchFamily="34" charset="0"/>
              <a:buChar char="•"/>
            </a:pPr>
            <a:r>
              <a:rPr lang="en-GB" sz="1500" dirty="0"/>
              <a:t>Navy blue trousers, skirts or shorts</a:t>
            </a:r>
          </a:p>
          <a:p>
            <a:pPr marL="285750" lvl="0" indent="-285750">
              <a:buFont typeface="Arial" panose="020B0604020202020204" pitchFamily="34" charset="0"/>
              <a:buChar char="•"/>
            </a:pPr>
            <a:r>
              <a:rPr lang="en-GB" sz="1500" dirty="0"/>
              <a:t>Blue or  yellow check-patterned dress </a:t>
            </a:r>
          </a:p>
          <a:p>
            <a:pPr marL="285750" lvl="0" indent="-285750">
              <a:buFont typeface="Arial" panose="020B0604020202020204" pitchFamily="34" charset="0"/>
              <a:buChar char="•"/>
            </a:pPr>
            <a:r>
              <a:rPr lang="en-GB" sz="1500" dirty="0"/>
              <a:t>Plain black footwear </a:t>
            </a:r>
          </a:p>
          <a:p>
            <a:pPr marL="285750" indent="-285750">
              <a:buFont typeface="Arial" panose="020B0604020202020204" pitchFamily="34" charset="0"/>
              <a:buChar char="•"/>
            </a:pPr>
            <a:r>
              <a:rPr lang="en-GB" sz="1500" i="1" dirty="0"/>
              <a:t>Coats and fleeces are also available from our supplier at parents own discretion. Fleeces should only be worn as outside clothing. </a:t>
            </a:r>
          </a:p>
          <a:p>
            <a:pPr marL="285750" indent="-285750">
              <a:buFont typeface="Arial" panose="020B0604020202020204" pitchFamily="34" charset="0"/>
              <a:buChar char="•"/>
            </a:pPr>
            <a:endParaRPr lang="en-GB" sz="1500" i="1" dirty="0"/>
          </a:p>
          <a:p>
            <a:endParaRPr lang="en-GB" sz="2000" dirty="0"/>
          </a:p>
        </p:txBody>
      </p:sp>
      <p:sp>
        <p:nvSpPr>
          <p:cNvPr id="8" name="TextBox 7"/>
          <p:cNvSpPr txBox="1"/>
          <p:nvPr/>
        </p:nvSpPr>
        <p:spPr>
          <a:xfrm>
            <a:off x="179512" y="4762575"/>
            <a:ext cx="4032448" cy="2123658"/>
          </a:xfrm>
          <a:prstGeom prst="rect">
            <a:avLst/>
          </a:prstGeom>
          <a:noFill/>
        </p:spPr>
        <p:txBody>
          <a:bodyPr wrap="square" rtlCol="0">
            <a:spAutoFit/>
          </a:bodyPr>
          <a:lstStyle/>
          <a:p>
            <a:pPr algn="ctr"/>
            <a:r>
              <a:rPr lang="en-GB" b="1" u="sng" dirty="0"/>
              <a:t>PE Kit</a:t>
            </a:r>
          </a:p>
          <a:p>
            <a:pPr marL="285750" lvl="0" indent="-285750">
              <a:buFont typeface="Arial" panose="020B0604020202020204" pitchFamily="34" charset="0"/>
              <a:buChar char="•"/>
            </a:pPr>
            <a:r>
              <a:rPr lang="en-GB" sz="1200" dirty="0"/>
              <a:t>Navy blue jogging bottom or shorts</a:t>
            </a:r>
          </a:p>
          <a:p>
            <a:pPr marL="285750" lvl="0" indent="-285750">
              <a:buFont typeface="Arial" panose="020B0604020202020204" pitchFamily="34" charset="0"/>
              <a:buChar char="•"/>
            </a:pPr>
            <a:r>
              <a:rPr lang="en-GB" sz="1200" dirty="0"/>
              <a:t>School branded blue/white/orange PE top or own plain navy blue t-shirt</a:t>
            </a:r>
          </a:p>
          <a:p>
            <a:pPr marL="285750" lvl="0" indent="-285750">
              <a:buFont typeface="Arial" panose="020B0604020202020204" pitchFamily="34" charset="0"/>
              <a:buChar char="•"/>
            </a:pPr>
            <a:r>
              <a:rPr lang="en-GB" sz="1200" dirty="0"/>
              <a:t>Navy blue hoodie or navy blue hoodie with logo</a:t>
            </a:r>
          </a:p>
          <a:p>
            <a:pPr marL="285750" lvl="0" indent="-285750">
              <a:buFont typeface="Arial" panose="020B0604020202020204" pitchFamily="34" charset="0"/>
              <a:buChar char="•"/>
            </a:pPr>
            <a:r>
              <a:rPr lang="en-GB" sz="1200" dirty="0"/>
              <a:t>Trainers  (not ones worn for school on other days)</a:t>
            </a:r>
          </a:p>
          <a:p>
            <a:pPr marL="285750" indent="-285750">
              <a:buFont typeface="Arial" panose="020B0604020202020204" pitchFamily="34" charset="0"/>
              <a:buChar char="•"/>
            </a:pPr>
            <a:r>
              <a:rPr lang="en-GB" sz="1200" dirty="0"/>
              <a:t>Come to school dressed in their PE kit on allocated days</a:t>
            </a:r>
          </a:p>
          <a:p>
            <a:pPr marL="285750" indent="-285750">
              <a:buFont typeface="Arial" panose="020B0604020202020204" pitchFamily="34" charset="0"/>
              <a:buChar char="•"/>
            </a:pPr>
            <a:r>
              <a:rPr lang="en-GB" sz="1200" dirty="0"/>
              <a:t>Will need to wear their PE kit from the 3</a:t>
            </a:r>
            <a:r>
              <a:rPr lang="en-GB" sz="1200" baseline="30000" dirty="0"/>
              <a:t>rd</a:t>
            </a:r>
            <a:r>
              <a:rPr lang="en-GB" sz="1200" dirty="0"/>
              <a:t> week of term</a:t>
            </a:r>
          </a:p>
          <a:p>
            <a:pPr marL="285750" lvl="0" indent="-285750">
              <a:buFont typeface="Arial" panose="020B0604020202020204" pitchFamily="34" charset="0"/>
              <a:buChar char="•"/>
            </a:pPr>
            <a:endParaRPr lang="en-GB" sz="1200" dirty="0"/>
          </a:p>
          <a:p>
            <a:pPr algn="ctr"/>
            <a:endParaRPr lang="en-GB" b="1" u="sng" dirty="0"/>
          </a:p>
        </p:txBody>
      </p:sp>
      <p:pic>
        <p:nvPicPr>
          <p:cNvPr id="10" name="Picture 15" descr="Ouseburn master logo_full colour (2)">
            <a:extLst>
              <a:ext uri="{FF2B5EF4-FFF2-40B4-BE49-F238E27FC236}">
                <a16:creationId xmlns:a16="http://schemas.microsoft.com/office/drawing/2014/main" id="{3251D253-DBA6-43C4-975C-12706DED11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179555"/>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261" y="676274"/>
            <a:ext cx="1981477" cy="771633"/>
          </a:xfrm>
          <a:prstGeom prst="rect">
            <a:avLst/>
          </a:prstGeom>
        </p:spPr>
      </p:pic>
      <p:pic>
        <p:nvPicPr>
          <p:cNvPr id="12" name="Picture 11"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0758" y="6093296"/>
            <a:ext cx="700907" cy="679004"/>
          </a:xfrm>
          <a:prstGeom prst="rect">
            <a:avLst/>
          </a:prstGeom>
        </p:spPr>
      </p:pic>
      <p:pic>
        <p:nvPicPr>
          <p:cNvPr id="6" name="Picture 5">
            <a:extLst>
              <a:ext uri="{FF2B5EF4-FFF2-40B4-BE49-F238E27FC236}">
                <a16:creationId xmlns:a16="http://schemas.microsoft.com/office/drawing/2014/main" id="{60C07B1D-A971-9F3E-A046-F3698E5B16E1}"/>
              </a:ext>
            </a:extLst>
          </p:cNvPr>
          <p:cNvPicPr>
            <a:picLocks noChangeAspect="1"/>
          </p:cNvPicPr>
          <p:nvPr/>
        </p:nvPicPr>
        <p:blipFill>
          <a:blip r:embed="rId7"/>
          <a:stretch>
            <a:fillRect/>
          </a:stretch>
        </p:blipFill>
        <p:spPr>
          <a:xfrm>
            <a:off x="4744120" y="4039461"/>
            <a:ext cx="3002430" cy="2694581"/>
          </a:xfrm>
          <a:prstGeom prst="rect">
            <a:avLst/>
          </a:prstGeom>
        </p:spPr>
      </p:pic>
    </p:spTree>
    <p:extLst>
      <p:ext uri="{BB962C8B-B14F-4D97-AF65-F5344CB8AC3E}">
        <p14:creationId xmlns:p14="http://schemas.microsoft.com/office/powerpoint/2010/main" val="73198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9144" y="1873072"/>
            <a:ext cx="673953" cy="8529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12463" y="150786"/>
            <a:ext cx="8229600" cy="613918"/>
          </a:xfrm>
        </p:spPr>
        <p:txBody>
          <a:bodyPr>
            <a:normAutofit fontScale="90000"/>
          </a:bodyPr>
          <a:lstStyle/>
          <a:p>
            <a:r>
              <a:rPr lang="en-GB" u="sng" dirty="0"/>
              <a:t>Book Bags</a:t>
            </a:r>
          </a:p>
        </p:txBody>
      </p:sp>
      <p:pic>
        <p:nvPicPr>
          <p:cNvPr id="3" name="Picture 15" descr="Ouseburn master logo_full colour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7929"/>
            <a:ext cx="1120959" cy="11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Staff Resources\Sept 2011\New Logo\LogoWestJesmondFinal\BlueMon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97929"/>
            <a:ext cx="1412868" cy="12964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91501" y="1052736"/>
            <a:ext cx="6133763" cy="5816977"/>
          </a:xfrm>
          <a:prstGeom prst="rect">
            <a:avLst/>
          </a:prstGeom>
          <a:noFill/>
        </p:spPr>
        <p:txBody>
          <a:bodyPr wrap="square" rtlCol="0">
            <a:spAutoFit/>
          </a:bodyPr>
          <a:lstStyle/>
          <a:p>
            <a:pPr algn="just"/>
            <a:endParaRPr lang="en-GB" sz="2400" dirty="0"/>
          </a:p>
          <a:p>
            <a:pPr marL="285750" indent="-285750" algn="just">
              <a:buFont typeface="Arial" panose="020B0604020202020204" pitchFamily="34" charset="0"/>
              <a:buChar char="•"/>
            </a:pPr>
            <a:r>
              <a:rPr lang="en-GB" sz="2400" dirty="0"/>
              <a:t>‘</a:t>
            </a:r>
            <a:r>
              <a:rPr lang="en-GB" sz="2000" dirty="0"/>
              <a:t>The Friends of West Jesmond’ will provide a bag for your child when they start school in September.</a:t>
            </a:r>
          </a:p>
          <a:p>
            <a:pPr marL="285750" indent="-285750" algn="just">
              <a:buFont typeface="Arial" panose="020B0604020202020204" pitchFamily="34" charset="0"/>
              <a:buChar char="•"/>
            </a:pPr>
            <a:r>
              <a:rPr lang="en-GB" sz="2000" dirty="0"/>
              <a:t>We will name and label these and have them ready for your child’s first day at school. </a:t>
            </a:r>
          </a:p>
          <a:p>
            <a:pPr marL="285750" indent="-285750" algn="just">
              <a:buFont typeface="Arial" panose="020B0604020202020204" pitchFamily="34" charset="0"/>
              <a:buChar char="•"/>
            </a:pPr>
            <a:r>
              <a:rPr lang="en-GB" sz="2000" dirty="0"/>
              <a:t>It will be stored in your child’s drawer throughout the day.</a:t>
            </a:r>
          </a:p>
          <a:p>
            <a:pPr marL="285750" indent="-285750" algn="just">
              <a:buFont typeface="Arial" panose="020B0604020202020204" pitchFamily="34" charset="0"/>
              <a:buChar char="•"/>
            </a:pPr>
            <a:endParaRPr lang="en-GB" sz="2000" dirty="0"/>
          </a:p>
          <a:p>
            <a:pPr algn="just"/>
            <a:r>
              <a:rPr lang="en-GB" sz="2000" b="1" dirty="0"/>
              <a:t>     </a:t>
            </a:r>
            <a:r>
              <a:rPr lang="en-GB" sz="2000" b="1" u="sng" dirty="0"/>
              <a:t>What should we use the bag for?</a:t>
            </a:r>
          </a:p>
          <a:p>
            <a:pPr marL="342900" indent="-342900" algn="just">
              <a:buFont typeface="Arial" panose="020B0604020202020204" pitchFamily="34" charset="0"/>
              <a:buChar char="•"/>
            </a:pPr>
            <a:r>
              <a:rPr lang="en-GB" sz="2000" dirty="0"/>
              <a:t>The Home School Reading Record &amp; Reading book</a:t>
            </a:r>
          </a:p>
          <a:p>
            <a:pPr marL="342900" indent="-342900" algn="just">
              <a:buFont typeface="Arial" panose="020B0604020202020204" pitchFamily="34" charset="0"/>
              <a:buChar char="•"/>
            </a:pPr>
            <a:r>
              <a:rPr lang="en-GB" sz="2000" dirty="0"/>
              <a:t>Sound Cards &amp; Helpful Word Folder</a:t>
            </a:r>
          </a:p>
          <a:p>
            <a:pPr marL="342900" indent="-342900" algn="just">
              <a:buFont typeface="Arial" panose="020B0604020202020204" pitchFamily="34" charset="0"/>
              <a:buChar char="•"/>
            </a:pPr>
            <a:r>
              <a:rPr lang="en-GB" sz="2000" dirty="0"/>
              <a:t>Any pieces of work or artwork between school and home. </a:t>
            </a:r>
          </a:p>
          <a:p>
            <a:pPr algn="just"/>
            <a:endParaRPr lang="en-GB" sz="2000" dirty="0"/>
          </a:p>
          <a:p>
            <a:pPr marL="285750" indent="-285750" algn="just">
              <a:buFont typeface="Arial" panose="020B0604020202020204" pitchFamily="34" charset="0"/>
              <a:buChar char="•"/>
            </a:pPr>
            <a:r>
              <a:rPr lang="en-GB" sz="2000" b="1" dirty="0"/>
              <a:t>Please note: Rucksacks or backpacks are too big to store in the class. Please only very small keyrings on bags, or they will not fit in the drawers. </a:t>
            </a:r>
          </a:p>
          <a:p>
            <a:pPr marL="285750" indent="-285750" algn="just">
              <a:buFont typeface="Arial" panose="020B0604020202020204" pitchFamily="34" charset="0"/>
              <a:buChar char="•"/>
            </a:pPr>
            <a:endParaRPr lang="en-GB" sz="2400" dirty="0"/>
          </a:p>
        </p:txBody>
      </p:sp>
      <p:pic>
        <p:nvPicPr>
          <p:cNvPr id="10" name="Picture 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524" y="5445224"/>
            <a:ext cx="842021" cy="815708"/>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853" y="1873072"/>
            <a:ext cx="2508939" cy="2363352"/>
          </a:xfrm>
          <a:prstGeom prst="rect">
            <a:avLst/>
          </a:prstGeom>
        </p:spPr>
      </p:pic>
    </p:spTree>
    <p:extLst>
      <p:ext uri="{BB962C8B-B14F-4D97-AF65-F5344CB8AC3E}">
        <p14:creationId xmlns:p14="http://schemas.microsoft.com/office/powerpoint/2010/main" val="1528204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3249</TotalTime>
  <Words>1861</Words>
  <Application>Microsoft Office PowerPoint</Application>
  <PresentationFormat>On-screen Show (4:3)</PresentationFormat>
  <Paragraphs>215</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NTPreCursivefk</vt:lpstr>
      <vt:lpstr>Office Theme</vt:lpstr>
      <vt:lpstr>PowerPoint Presentation</vt:lpstr>
      <vt:lpstr>PowerPoint Presentation</vt:lpstr>
      <vt:lpstr> Starting School - Part-Time Period  Tuesday 2nd September – Thursday 11th September   </vt:lpstr>
      <vt:lpstr>The School Day</vt:lpstr>
      <vt:lpstr>What will happen on the  first day?  </vt:lpstr>
      <vt:lpstr>What will children need on               their first day</vt:lpstr>
      <vt:lpstr>General Information</vt:lpstr>
      <vt:lpstr>School Uniform</vt:lpstr>
      <vt:lpstr>Book Bags</vt:lpstr>
      <vt:lpstr>Milk &amp; Water </vt:lpstr>
      <vt:lpstr>Healthy Snack</vt:lpstr>
      <vt:lpstr>Lunchtime</vt:lpstr>
      <vt:lpstr>Weduc App</vt:lpstr>
      <vt:lpstr>Tapestry</vt:lpstr>
      <vt:lpstr>Administration of Medication</vt:lpstr>
      <vt:lpstr>Breakfast &amp; After School Clubs</vt:lpstr>
      <vt:lpstr>PowerPoint Presentation</vt:lpstr>
      <vt:lpstr>What happens now? Getting ready for September</vt:lpstr>
      <vt:lpstr>Class Visits</vt:lpstr>
      <vt:lpstr>Support already available</vt:lpstr>
      <vt:lpstr>PowerPoint Presentation</vt:lpstr>
      <vt:lpstr>Summer fair</vt:lpstr>
      <vt:lpstr>PowerPoint Presentation</vt:lpstr>
      <vt:lpstr>Being ‘Ready for School’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Liz</dc:creator>
  <cp:lastModifiedBy>Thompson, Liz</cp:lastModifiedBy>
  <cp:revision>266</cp:revision>
  <cp:lastPrinted>2019-06-19T10:36:21Z</cp:lastPrinted>
  <dcterms:created xsi:type="dcterms:W3CDTF">2015-06-04T10:08:48Z</dcterms:created>
  <dcterms:modified xsi:type="dcterms:W3CDTF">2025-06-18T15:56:35Z</dcterms:modified>
</cp:coreProperties>
</file>